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sldIdLst>
    <p:sldId id="256" r:id="rId2"/>
    <p:sldId id="257" r:id="rId3"/>
    <p:sldId id="258" r:id="rId4"/>
    <p:sldId id="260" r:id="rId5"/>
    <p:sldId id="259" r:id="rId6"/>
    <p:sldId id="262" r:id="rId7"/>
    <p:sldId id="263" r:id="rId8"/>
    <p:sldId id="267" r:id="rId9"/>
    <p:sldId id="265" r:id="rId10"/>
    <p:sldId id="269" r:id="rId11"/>
    <p:sldId id="276" r:id="rId12"/>
    <p:sldId id="277" r:id="rId13"/>
    <p:sldId id="278" r:id="rId14"/>
    <p:sldId id="270" r:id="rId15"/>
    <p:sldId id="275" r:id="rId16"/>
    <p:sldId id="279" r:id="rId17"/>
    <p:sldId id="271" r:id="rId18"/>
    <p:sldId id="284" r:id="rId19"/>
    <p:sldId id="272" r:id="rId20"/>
    <p:sldId id="281" r:id="rId21"/>
    <p:sldId id="282" r:id="rId22"/>
    <p:sldId id="285" r:id="rId23"/>
    <p:sldId id="280" r:id="rId24"/>
    <p:sldId id="283" r:id="rId25"/>
    <p:sldId id="274" r:id="rId26"/>
  </p:sldIdLst>
  <p:sldSz cx="18288000" cy="10287000"/>
  <p:notesSz cx="6858000" cy="9144000"/>
  <p:embeddedFontLst>
    <p:embeddedFont>
      <p:font typeface="Source Sans Pro Bold" panose="020B0604020202020204" charset="0"/>
      <p:regular r:id="rId28"/>
      <p:bold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8" userDrawn="1">
          <p15:clr>
            <a:srgbClr val="A4A3A4"/>
          </p15:clr>
        </p15:guide>
        <p15:guide id="2" pos="287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763C"/>
    <a:srgbClr val="FC6E51"/>
    <a:srgbClr val="FCD770"/>
    <a:srgbClr val="5CD6B3"/>
    <a:srgbClr val="F8FF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14" autoAdjust="0"/>
    <p:restoredTop sz="89709" autoAdjust="0"/>
  </p:normalViewPr>
  <p:slideViewPr>
    <p:cSldViewPr showGuides="1">
      <p:cViewPr varScale="1">
        <p:scale>
          <a:sx n="67" d="100"/>
          <a:sy n="67" d="100"/>
        </p:scale>
        <p:origin x="1098" y="66"/>
      </p:cViewPr>
      <p:guideLst>
        <p:guide orient="horz" pos="2148"/>
        <p:guide pos="2878"/>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14.png>
</file>

<file path=ppt/media/image15.jpg>
</file>

<file path=ppt/media/image16.png>
</file>

<file path=ppt/media/image17.png>
</file>

<file path=ppt/media/image18.JPG>
</file>

<file path=ppt/media/image19.png>
</file>

<file path=ppt/media/image2.jpeg>
</file>

<file path=ppt/media/image20.jpeg>
</file>

<file path=ppt/media/image21.jpeg>
</file>

<file path=ppt/media/image22.jpeg>
</file>

<file path=ppt/media/image23.png>
</file>

<file path=ppt/media/image24.png>
</file>

<file path=ppt/media/image25.png>
</file>

<file path=ppt/media/image26.png>
</file>

<file path=ppt/media/image27.sv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4393DF-D229-4D19-AD68-BE58607A8E53}" type="datetimeFigureOut">
              <a:rPr lang="en-US" smtClean="0"/>
              <a:t>1/16/2024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992C5B-0E84-43D6-8C6F-10A7717056C1}" type="slidenum">
              <a:rPr lang="en-US" smtClean="0"/>
              <a:t>‹#›</a:t>
            </a:fld>
            <a:endParaRPr lang="en-US"/>
          </a:p>
        </p:txBody>
      </p:sp>
    </p:spTree>
    <p:extLst>
      <p:ext uri="{BB962C8B-B14F-4D97-AF65-F5344CB8AC3E}">
        <p14:creationId xmlns:p14="http://schemas.microsoft.com/office/powerpoint/2010/main" val="793534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1</a:t>
            </a:fld>
            <a:endParaRPr lang="en-US"/>
          </a:p>
        </p:txBody>
      </p:sp>
    </p:spTree>
    <p:extLst>
      <p:ext uri="{BB962C8B-B14F-4D97-AF65-F5344CB8AC3E}">
        <p14:creationId xmlns:p14="http://schemas.microsoft.com/office/powerpoint/2010/main" val="1037624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17</a:t>
            </a:fld>
            <a:endParaRPr lang="en-US"/>
          </a:p>
        </p:txBody>
      </p:sp>
    </p:spTree>
    <p:extLst>
      <p:ext uri="{BB962C8B-B14F-4D97-AF65-F5344CB8AC3E}">
        <p14:creationId xmlns:p14="http://schemas.microsoft.com/office/powerpoint/2010/main" val="6818476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18</a:t>
            </a:fld>
            <a:endParaRPr lang="en-US"/>
          </a:p>
        </p:txBody>
      </p:sp>
    </p:spTree>
    <p:extLst>
      <p:ext uri="{BB962C8B-B14F-4D97-AF65-F5344CB8AC3E}">
        <p14:creationId xmlns:p14="http://schemas.microsoft.com/office/powerpoint/2010/main" val="1485990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19</a:t>
            </a:fld>
            <a:endParaRPr lang="en-US"/>
          </a:p>
        </p:txBody>
      </p:sp>
    </p:spTree>
    <p:extLst>
      <p:ext uri="{BB962C8B-B14F-4D97-AF65-F5344CB8AC3E}">
        <p14:creationId xmlns:p14="http://schemas.microsoft.com/office/powerpoint/2010/main" val="25822956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20</a:t>
            </a:fld>
            <a:endParaRPr lang="en-US"/>
          </a:p>
        </p:txBody>
      </p:sp>
    </p:spTree>
    <p:extLst>
      <p:ext uri="{BB962C8B-B14F-4D97-AF65-F5344CB8AC3E}">
        <p14:creationId xmlns:p14="http://schemas.microsoft.com/office/powerpoint/2010/main" val="2748544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21</a:t>
            </a:fld>
            <a:endParaRPr lang="en-US"/>
          </a:p>
        </p:txBody>
      </p:sp>
    </p:spTree>
    <p:extLst>
      <p:ext uri="{BB962C8B-B14F-4D97-AF65-F5344CB8AC3E}">
        <p14:creationId xmlns:p14="http://schemas.microsoft.com/office/powerpoint/2010/main" val="1742324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22</a:t>
            </a:fld>
            <a:endParaRPr lang="en-US"/>
          </a:p>
        </p:txBody>
      </p:sp>
    </p:spTree>
    <p:extLst>
      <p:ext uri="{BB962C8B-B14F-4D97-AF65-F5344CB8AC3E}">
        <p14:creationId xmlns:p14="http://schemas.microsoft.com/office/powerpoint/2010/main" val="37833573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23</a:t>
            </a:fld>
            <a:endParaRPr lang="en-US"/>
          </a:p>
        </p:txBody>
      </p:sp>
    </p:spTree>
    <p:extLst>
      <p:ext uri="{BB962C8B-B14F-4D97-AF65-F5344CB8AC3E}">
        <p14:creationId xmlns:p14="http://schemas.microsoft.com/office/powerpoint/2010/main" val="40880241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24</a:t>
            </a:fld>
            <a:endParaRPr lang="en-US"/>
          </a:p>
        </p:txBody>
      </p:sp>
    </p:spTree>
    <p:extLst>
      <p:ext uri="{BB962C8B-B14F-4D97-AF65-F5344CB8AC3E}">
        <p14:creationId xmlns:p14="http://schemas.microsoft.com/office/powerpoint/2010/main" val="3135334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6</a:t>
            </a:fld>
            <a:endParaRPr lang="en-US"/>
          </a:p>
        </p:txBody>
      </p:sp>
    </p:spTree>
    <p:extLst>
      <p:ext uri="{BB962C8B-B14F-4D97-AF65-F5344CB8AC3E}">
        <p14:creationId xmlns:p14="http://schemas.microsoft.com/office/powerpoint/2010/main" val="999270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8</a:t>
            </a:fld>
            <a:endParaRPr lang="en-US"/>
          </a:p>
        </p:txBody>
      </p:sp>
    </p:spTree>
    <p:extLst>
      <p:ext uri="{BB962C8B-B14F-4D97-AF65-F5344CB8AC3E}">
        <p14:creationId xmlns:p14="http://schemas.microsoft.com/office/powerpoint/2010/main" val="30178603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9</a:t>
            </a:fld>
            <a:endParaRPr lang="en-US"/>
          </a:p>
        </p:txBody>
      </p:sp>
    </p:spTree>
    <p:extLst>
      <p:ext uri="{BB962C8B-B14F-4D97-AF65-F5344CB8AC3E}">
        <p14:creationId xmlns:p14="http://schemas.microsoft.com/office/powerpoint/2010/main" val="2603869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10</a:t>
            </a:fld>
            <a:endParaRPr lang="en-US"/>
          </a:p>
        </p:txBody>
      </p:sp>
    </p:spTree>
    <p:extLst>
      <p:ext uri="{BB962C8B-B14F-4D97-AF65-F5344CB8AC3E}">
        <p14:creationId xmlns:p14="http://schemas.microsoft.com/office/powerpoint/2010/main" val="21481260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11</a:t>
            </a:fld>
            <a:endParaRPr lang="en-US"/>
          </a:p>
        </p:txBody>
      </p:sp>
    </p:spTree>
    <p:extLst>
      <p:ext uri="{BB962C8B-B14F-4D97-AF65-F5344CB8AC3E}">
        <p14:creationId xmlns:p14="http://schemas.microsoft.com/office/powerpoint/2010/main" val="775098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12</a:t>
            </a:fld>
            <a:endParaRPr lang="en-US"/>
          </a:p>
        </p:txBody>
      </p:sp>
    </p:spTree>
    <p:extLst>
      <p:ext uri="{BB962C8B-B14F-4D97-AF65-F5344CB8AC3E}">
        <p14:creationId xmlns:p14="http://schemas.microsoft.com/office/powerpoint/2010/main" val="1900977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13</a:t>
            </a:fld>
            <a:endParaRPr lang="en-US"/>
          </a:p>
        </p:txBody>
      </p:sp>
    </p:spTree>
    <p:extLst>
      <p:ext uri="{BB962C8B-B14F-4D97-AF65-F5344CB8AC3E}">
        <p14:creationId xmlns:p14="http://schemas.microsoft.com/office/powerpoint/2010/main" val="4069398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992C5B-0E84-43D6-8C6F-10A7717056C1}" type="slidenum">
              <a:rPr lang="en-US" smtClean="0"/>
              <a:t>14</a:t>
            </a:fld>
            <a:endParaRPr lang="en-US"/>
          </a:p>
        </p:txBody>
      </p:sp>
    </p:spTree>
    <p:extLst>
      <p:ext uri="{BB962C8B-B14F-4D97-AF65-F5344CB8AC3E}">
        <p14:creationId xmlns:p14="http://schemas.microsoft.com/office/powerpoint/2010/main" val="811655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1/16/2024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1/16/2024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1/16/2024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1/16/2024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1/16/2024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3.jpg"/><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8.jpeg"/></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8.JPG"/><Relationship Id="rId4" Type="http://schemas.openxmlformats.org/officeDocument/2006/relationships/image" Target="../media/image8.jpeg"/></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8.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2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2.jpeg"/></Relationships>
</file>

<file path=ppt/slides/_rels/slide22.xml.rels><?xml version="1.0" encoding="UTF-8" standalone="yes"?>
<Relationships xmlns="http://schemas.openxmlformats.org/package/2006/relationships"><Relationship Id="rId3" Type="http://schemas.openxmlformats.org/officeDocument/2006/relationships/hyperlink" Target="https://ieeexplore.ieee.org/xpl/conhome/10041434/proceeding" TargetMode="External"/><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7C16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b="-18583"/>
            </a:stretch>
          </a:blipFill>
        </p:spPr>
        <p:txBody>
          <a:bodyPr/>
          <a:lstStyle/>
          <a:p>
            <a:endParaRPr lang="en-US" dirty="0"/>
          </a:p>
        </p:txBody>
      </p:sp>
      <p:grpSp>
        <p:nvGrpSpPr>
          <p:cNvPr id="3" name="Group 3"/>
          <p:cNvGrpSpPr/>
          <p:nvPr/>
        </p:nvGrpSpPr>
        <p:grpSpPr>
          <a:xfrm>
            <a:off x="9144000" y="0"/>
            <a:ext cx="9144000" cy="10287000"/>
            <a:chOff x="0" y="0"/>
            <a:chExt cx="2408296" cy="2709333"/>
          </a:xfrm>
        </p:grpSpPr>
        <p:sp>
          <p:nvSpPr>
            <p:cNvPr id="4" name="Freeform 4"/>
            <p:cNvSpPr/>
            <p:nvPr/>
          </p:nvSpPr>
          <p:spPr>
            <a:xfrm>
              <a:off x="0" y="0"/>
              <a:ext cx="2408296" cy="2709333"/>
            </a:xfrm>
            <a:custGeom>
              <a:avLst/>
              <a:gdLst/>
              <a:ahLst/>
              <a:cxnLst/>
              <a:rect l="l" t="t" r="r" b="b"/>
              <a:pathLst>
                <a:path w="2408296" h="2709333">
                  <a:moveTo>
                    <a:pt x="0" y="0"/>
                  </a:moveTo>
                  <a:lnTo>
                    <a:pt x="2408296" y="0"/>
                  </a:lnTo>
                  <a:lnTo>
                    <a:pt x="2408296" y="2709333"/>
                  </a:lnTo>
                  <a:lnTo>
                    <a:pt x="0" y="2709333"/>
                  </a:lnTo>
                  <a:close/>
                </a:path>
              </a:pathLst>
            </a:custGeom>
            <a:solidFill>
              <a:srgbClr val="FFFFFF">
                <a:alpha val="69804"/>
              </a:srgbClr>
            </a:solidFill>
          </p:spPr>
          <p:txBody>
            <a:bodyPr/>
            <a:lstStyle/>
            <a:p>
              <a:endParaRPr lang="en-US"/>
            </a:p>
          </p:txBody>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2520"/>
                </a:lnSpc>
              </a:pPr>
              <a:endParaRPr/>
            </a:p>
          </p:txBody>
        </p:sp>
      </p:grpSp>
      <p:sp>
        <p:nvSpPr>
          <p:cNvPr id="6" name="TextBox 6"/>
          <p:cNvSpPr txBox="1"/>
          <p:nvPr/>
        </p:nvSpPr>
        <p:spPr>
          <a:xfrm>
            <a:off x="10862742" y="4997450"/>
            <a:ext cx="6137953" cy="4270272"/>
          </a:xfrm>
          <a:prstGeom prst="rect">
            <a:avLst/>
          </a:prstGeom>
        </p:spPr>
        <p:txBody>
          <a:bodyPr lIns="0" tIns="0" rIns="0" bIns="0" rtlCol="0" anchor="t">
            <a:spAutoFit/>
          </a:bodyPr>
          <a:lstStyle/>
          <a:p>
            <a:pPr algn="ctr">
              <a:lnSpc>
                <a:spcPts val="4200"/>
              </a:lnSpc>
            </a:pPr>
            <a:r>
              <a:rPr lang="en-US" sz="4000" b="1" dirty="0">
                <a:solidFill>
                  <a:srgbClr val="000000"/>
                </a:solidFill>
                <a:latin typeface="Calibri (MS) Bold" panose="020F0702030404030204"/>
              </a:rPr>
              <a:t>PRESENTED BY</a:t>
            </a:r>
          </a:p>
          <a:p>
            <a:pPr algn="ctr">
              <a:lnSpc>
                <a:spcPts val="4900"/>
              </a:lnSpc>
            </a:pPr>
            <a:endParaRPr lang="en-US" sz="4000" dirty="0">
              <a:solidFill>
                <a:srgbClr val="000000"/>
              </a:solidFill>
              <a:latin typeface="Calibri (MS) Bold" panose="020F0702030404030204"/>
            </a:endParaRPr>
          </a:p>
          <a:p>
            <a:pPr algn="ctr">
              <a:lnSpc>
                <a:spcPts val="4900"/>
              </a:lnSpc>
            </a:pPr>
            <a:r>
              <a:rPr lang="en-US" sz="3500" dirty="0">
                <a:solidFill>
                  <a:srgbClr val="000000"/>
                </a:solidFill>
                <a:latin typeface="Calibri (MS) Bold" panose="020F0702030404030204"/>
              </a:rPr>
              <a:t>SAPTANIL GHOSE</a:t>
            </a:r>
          </a:p>
          <a:p>
            <a:pPr algn="ctr">
              <a:lnSpc>
                <a:spcPts val="4900"/>
              </a:lnSpc>
            </a:pPr>
            <a:r>
              <a:rPr lang="en-US" sz="3500" dirty="0">
                <a:solidFill>
                  <a:srgbClr val="000000"/>
                </a:solidFill>
                <a:latin typeface="Calibri (MS) Bold" panose="020F0702030404030204"/>
              </a:rPr>
              <a:t>MIR MARUF AHMED</a:t>
            </a:r>
          </a:p>
          <a:p>
            <a:pPr algn="ctr">
              <a:lnSpc>
                <a:spcPts val="4900"/>
              </a:lnSpc>
            </a:pPr>
            <a:r>
              <a:rPr lang="en-US" sz="3500" dirty="0">
                <a:solidFill>
                  <a:srgbClr val="000000"/>
                </a:solidFill>
                <a:latin typeface="Calibri (MS) Bold" panose="020F0702030404030204"/>
              </a:rPr>
              <a:t>MOHAMMAD IMTIAZ NAKIB</a:t>
            </a:r>
          </a:p>
          <a:p>
            <a:pPr algn="ctr">
              <a:lnSpc>
                <a:spcPts val="4900"/>
              </a:lnSpc>
            </a:pPr>
            <a:r>
              <a:rPr lang="en-US" sz="3500" dirty="0">
                <a:solidFill>
                  <a:srgbClr val="000000"/>
                </a:solidFill>
                <a:latin typeface="Calibri (MS) Bold" panose="020F0702030404030204"/>
              </a:rPr>
              <a:t>MOST. AFROJA MAHOMUDA</a:t>
            </a:r>
          </a:p>
          <a:p>
            <a:pPr algn="ctr">
              <a:lnSpc>
                <a:spcPts val="4900"/>
              </a:lnSpc>
            </a:pPr>
            <a:endParaRPr lang="en-US" sz="3500" dirty="0">
              <a:solidFill>
                <a:srgbClr val="000000"/>
              </a:solidFill>
              <a:latin typeface="Calibri (MS) Bold" panose="020F0702030404030204"/>
            </a:endParaRPr>
          </a:p>
        </p:txBody>
      </p:sp>
      <p:sp>
        <p:nvSpPr>
          <p:cNvPr id="7" name="TextBox 7"/>
          <p:cNvSpPr txBox="1"/>
          <p:nvPr/>
        </p:nvSpPr>
        <p:spPr>
          <a:xfrm>
            <a:off x="10167194" y="1009650"/>
            <a:ext cx="7529049" cy="3181349"/>
          </a:xfrm>
          <a:prstGeom prst="rect">
            <a:avLst/>
          </a:prstGeom>
        </p:spPr>
        <p:txBody>
          <a:bodyPr lIns="0" tIns="0" rIns="0" bIns="0" rtlCol="0" anchor="t">
            <a:spAutoFit/>
          </a:bodyPr>
          <a:lstStyle/>
          <a:p>
            <a:pPr algn="ctr">
              <a:lnSpc>
                <a:spcPts val="6000"/>
              </a:lnSpc>
            </a:pPr>
            <a:r>
              <a:rPr lang="en-US" sz="6000" b="1" spc="-119" dirty="0">
                <a:solidFill>
                  <a:srgbClr val="4B4928"/>
                </a:solidFill>
                <a:latin typeface="Calibri (MS) Bold" panose="020F0702030404030204"/>
              </a:rPr>
              <a:t>TOMATO DISEASE CLASSIFICATION USING CONVOLUTIONAL NEURAL NETWORKS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sp>
        <p:nvSpPr>
          <p:cNvPr id="8" name="TextBox 4">
            <a:extLst>
              <a:ext uri="{FF2B5EF4-FFF2-40B4-BE49-F238E27FC236}">
                <a16:creationId xmlns:a16="http://schemas.microsoft.com/office/drawing/2014/main" id="{6EEF48C5-7E7D-4CD9-42BD-A145B1D0546D}"/>
              </a:ext>
            </a:extLst>
          </p:cNvPr>
          <p:cNvSpPr txBox="1"/>
          <p:nvPr/>
        </p:nvSpPr>
        <p:spPr>
          <a:xfrm>
            <a:off x="152400" y="681382"/>
            <a:ext cx="8610600" cy="1090107"/>
          </a:xfrm>
          <a:prstGeom prst="rect">
            <a:avLst/>
          </a:prstGeom>
        </p:spPr>
        <p:txBody>
          <a:bodyPr wrap="square" lIns="0" tIns="0" rIns="0" bIns="0" rtlCol="0" anchor="t">
            <a:spAutoFit/>
          </a:bodyPr>
          <a:lstStyle/>
          <a:p>
            <a:pPr marL="0" lvl="0" indent="0" algn="l">
              <a:lnSpc>
                <a:spcPts val="8799"/>
              </a:lnSpc>
              <a:spcBef>
                <a:spcPct val="0"/>
              </a:spcBef>
            </a:pPr>
            <a:r>
              <a:rPr lang="en-US" sz="6600" b="1" spc="-159" dirty="0">
                <a:solidFill>
                  <a:srgbClr val="634C50"/>
                </a:solidFill>
                <a:latin typeface="Calibri (MS) Bold"/>
              </a:rPr>
              <a:t> FEATURE EXTRACTION</a:t>
            </a:r>
          </a:p>
        </p:txBody>
      </p:sp>
      <p:sp>
        <p:nvSpPr>
          <p:cNvPr id="9" name="TextBox 5">
            <a:extLst>
              <a:ext uri="{FF2B5EF4-FFF2-40B4-BE49-F238E27FC236}">
                <a16:creationId xmlns:a16="http://schemas.microsoft.com/office/drawing/2014/main" id="{C37C1905-C4B4-9F10-5F7A-2195AFFDA8FA}"/>
              </a:ext>
            </a:extLst>
          </p:cNvPr>
          <p:cNvSpPr txBox="1"/>
          <p:nvPr/>
        </p:nvSpPr>
        <p:spPr>
          <a:xfrm>
            <a:off x="8458200" y="2816426"/>
            <a:ext cx="8915400" cy="5108963"/>
          </a:xfrm>
          <a:prstGeom prst="rect">
            <a:avLst/>
          </a:prstGeom>
        </p:spPr>
        <p:txBody>
          <a:bodyPr wrap="square" lIns="0" tIns="0" rIns="0" bIns="0" rtlCol="0" anchor="t">
            <a:spAutoFit/>
          </a:bodyPr>
          <a:lstStyle/>
          <a:p>
            <a:pPr marL="582930" lvl="1" indent="-291465" algn="just">
              <a:lnSpc>
                <a:spcPts val="6750"/>
              </a:lnSpc>
              <a:buFont typeface="Arial"/>
              <a:buChar char="•"/>
            </a:pPr>
            <a:r>
              <a:rPr lang="en-US" sz="3600" b="1" dirty="0">
                <a:latin typeface="Calibri (MS) Bold"/>
              </a:rPr>
              <a:t>Captures Hierarchical Patterns</a:t>
            </a:r>
          </a:p>
          <a:p>
            <a:pPr marL="582930" lvl="1" indent="-291465" algn="just">
              <a:lnSpc>
                <a:spcPts val="6750"/>
              </a:lnSpc>
              <a:buFont typeface="Arial"/>
              <a:buChar char="•"/>
            </a:pPr>
            <a:r>
              <a:rPr lang="en-US" sz="3600" b="1" dirty="0">
                <a:latin typeface="Calibri (MS) Bold"/>
              </a:rPr>
              <a:t>Reduces Dimensionality</a:t>
            </a:r>
          </a:p>
          <a:p>
            <a:pPr marL="582930" lvl="1" indent="-291465" algn="just">
              <a:lnSpc>
                <a:spcPts val="6750"/>
              </a:lnSpc>
              <a:buFont typeface="Arial"/>
              <a:buChar char="•"/>
            </a:pPr>
            <a:r>
              <a:rPr lang="en-US" sz="3600" b="1" dirty="0">
                <a:latin typeface="Calibri (MS) Bold"/>
              </a:rPr>
              <a:t>Enhances Robustness</a:t>
            </a:r>
          </a:p>
          <a:p>
            <a:pPr marL="582930" lvl="1" indent="-291465" algn="just">
              <a:lnSpc>
                <a:spcPts val="6750"/>
              </a:lnSpc>
              <a:buFont typeface="Arial"/>
              <a:buChar char="•"/>
            </a:pPr>
            <a:r>
              <a:rPr lang="en-US" sz="3600" b="1" dirty="0">
                <a:latin typeface="Calibri (MS) Bold"/>
              </a:rPr>
              <a:t>Accelerates Training</a:t>
            </a:r>
          </a:p>
          <a:p>
            <a:pPr marL="582930" lvl="1" indent="-291465" algn="just">
              <a:lnSpc>
                <a:spcPts val="6750"/>
              </a:lnSpc>
              <a:buFont typeface="Arial"/>
              <a:buChar char="•"/>
            </a:pPr>
            <a:r>
              <a:rPr lang="en-US" sz="3600" b="1" dirty="0">
                <a:latin typeface="Calibri (MS) Bold"/>
              </a:rPr>
              <a:t>Here, 0 indicates the darkest spot and 255 indicates the brightest spot.</a:t>
            </a:r>
          </a:p>
        </p:txBody>
      </p:sp>
      <p:pic>
        <p:nvPicPr>
          <p:cNvPr id="1026" name="Picture 2">
            <a:extLst>
              <a:ext uri="{FF2B5EF4-FFF2-40B4-BE49-F238E27FC236}">
                <a16:creationId xmlns:a16="http://schemas.microsoft.com/office/drawing/2014/main" id="{547E0424-FF86-01AF-C51A-30827697ED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2095500"/>
            <a:ext cx="7261540" cy="6743646"/>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4">
            <a:extLst>
              <a:ext uri="{FF2B5EF4-FFF2-40B4-BE49-F238E27FC236}">
                <a16:creationId xmlns:a16="http://schemas.microsoft.com/office/drawing/2014/main" id="{C28CEBF9-AC6D-2434-E454-7C4BA20D785A}"/>
              </a:ext>
            </a:extLst>
          </p:cNvPr>
          <p:cNvSpPr/>
          <p:nvPr/>
        </p:nvSpPr>
        <p:spPr>
          <a:xfrm>
            <a:off x="0" y="9486900"/>
            <a:ext cx="9906000" cy="0"/>
          </a:xfrm>
          <a:prstGeom prst="line">
            <a:avLst/>
          </a:prstGeom>
          <a:ln w="76200" cap="flat">
            <a:solidFill>
              <a:srgbClr val="97C160"/>
            </a:solidFill>
            <a:prstDash val="solid"/>
            <a:headEnd type="none" w="sm" len="sm"/>
            <a:tailEnd type="none" w="sm" len="sm"/>
          </a:ln>
        </p:spPr>
        <p:txBody>
          <a:bodyPr/>
          <a:lstStyle/>
          <a:p>
            <a:endParaRPr lang="en-US"/>
          </a:p>
        </p:txBody>
      </p:sp>
      <p:sp>
        <p:nvSpPr>
          <p:cNvPr id="6" name="TextBox 5">
            <a:extLst>
              <a:ext uri="{FF2B5EF4-FFF2-40B4-BE49-F238E27FC236}">
                <a16:creationId xmlns:a16="http://schemas.microsoft.com/office/drawing/2014/main" id="{986056EA-4267-5169-7964-816CAE643349}"/>
              </a:ext>
            </a:extLst>
          </p:cNvPr>
          <p:cNvSpPr txBox="1"/>
          <p:nvPr/>
        </p:nvSpPr>
        <p:spPr>
          <a:xfrm>
            <a:off x="8494726" y="1211957"/>
            <a:ext cx="8385148" cy="987450"/>
          </a:xfrm>
          <a:prstGeom prst="rect">
            <a:avLst/>
          </a:prstGeom>
        </p:spPr>
        <p:txBody>
          <a:bodyPr lIns="0" tIns="0" rIns="0" bIns="0" rtlCol="0" anchor="t">
            <a:spAutoFit/>
          </a:bodyPr>
          <a:lstStyle/>
          <a:p>
            <a:pPr algn="ctr">
              <a:lnSpc>
                <a:spcPts val="7699"/>
              </a:lnSpc>
            </a:pPr>
            <a:r>
              <a:rPr lang="en-US" sz="7200" b="1" spc="-139" dirty="0">
                <a:solidFill>
                  <a:srgbClr val="5E763C"/>
                </a:solidFill>
                <a:latin typeface="Calibri (MS) Bold"/>
              </a:rPr>
              <a:t>METHODOLOGY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sp>
        <p:nvSpPr>
          <p:cNvPr id="4" name="TextBox 4"/>
          <p:cNvSpPr txBox="1"/>
          <p:nvPr/>
        </p:nvSpPr>
        <p:spPr>
          <a:xfrm>
            <a:off x="923691" y="1716792"/>
            <a:ext cx="16440617" cy="6853415"/>
          </a:xfrm>
          <a:prstGeom prst="rect">
            <a:avLst/>
          </a:prstGeom>
        </p:spPr>
        <p:txBody>
          <a:bodyPr wrap="square" lIns="0" tIns="0" rIns="0" bIns="0" rtlCol="0" anchor="t">
            <a:spAutoFit/>
          </a:bodyPr>
          <a:lstStyle/>
          <a:p>
            <a:pPr marL="457200" indent="-457200">
              <a:lnSpc>
                <a:spcPct val="150000"/>
              </a:lnSpc>
              <a:buFont typeface="Wingdings" panose="05000000000000000000" pitchFamily="2" charset="2"/>
              <a:buChar char="§"/>
            </a:pPr>
            <a:endParaRPr lang="en-US" sz="3000" dirty="0">
              <a:latin typeface="Calibri (MS) Bold" panose="020F0702030404030204"/>
            </a:endParaRPr>
          </a:p>
          <a:p>
            <a:pPr marL="457200" indent="-457200">
              <a:lnSpc>
                <a:spcPct val="150000"/>
              </a:lnSpc>
              <a:buFont typeface="Wingdings" panose="05000000000000000000" pitchFamily="2" charset="2"/>
              <a:buChar char="§"/>
            </a:pPr>
            <a:r>
              <a:rPr lang="en-US" sz="3000" dirty="0">
                <a:latin typeface="Calibri (MS) Bold" panose="020F0702030404030204"/>
              </a:rPr>
              <a:t>Loaded a dataset using cv2.imread and resized images to 256x256 pixels.</a:t>
            </a:r>
          </a:p>
          <a:p>
            <a:pPr marL="457200" indent="-457200">
              <a:lnSpc>
                <a:spcPct val="150000"/>
              </a:lnSpc>
              <a:buFont typeface="Wingdings" panose="05000000000000000000" pitchFamily="2" charset="2"/>
              <a:buChar char="§"/>
            </a:pPr>
            <a:r>
              <a:rPr lang="en-US" sz="3000" dirty="0">
                <a:latin typeface="Calibri (MS) Bold" panose="020F0702030404030204"/>
              </a:rPr>
              <a:t>Converted resized images to NumPy arrays for processing.</a:t>
            </a:r>
          </a:p>
          <a:p>
            <a:pPr marL="457200" indent="-457200">
              <a:lnSpc>
                <a:spcPct val="150000"/>
              </a:lnSpc>
              <a:buFont typeface="Wingdings" panose="05000000000000000000" pitchFamily="2" charset="2"/>
              <a:buChar char="§"/>
            </a:pPr>
            <a:r>
              <a:rPr lang="en-US" sz="3000" dirty="0">
                <a:latin typeface="Calibri (MS) Bold" panose="020F0702030404030204"/>
              </a:rPr>
              <a:t>From 3978 images, we chose a batch size of 32 for training, resulting in 125 batches.</a:t>
            </a:r>
          </a:p>
          <a:p>
            <a:pPr marL="457200" indent="-457200">
              <a:lnSpc>
                <a:spcPct val="150000"/>
              </a:lnSpc>
              <a:buFont typeface="Wingdings" panose="05000000000000000000" pitchFamily="2" charset="2"/>
              <a:buChar char="§"/>
            </a:pPr>
            <a:r>
              <a:rPr lang="en-US" sz="3000" dirty="0">
                <a:latin typeface="Calibri (MS) Bold" panose="020F0702030404030204"/>
              </a:rPr>
              <a:t>Split the data into 80% training, 10% validation, and 10% testing sets.</a:t>
            </a:r>
          </a:p>
          <a:p>
            <a:pPr marL="457200" indent="-457200">
              <a:lnSpc>
                <a:spcPct val="150000"/>
              </a:lnSpc>
              <a:buFont typeface="Wingdings" panose="05000000000000000000" pitchFamily="2" charset="2"/>
              <a:buChar char="§"/>
            </a:pPr>
            <a:r>
              <a:rPr lang="en-US" sz="3000" dirty="0">
                <a:latin typeface="Calibri (MS) Bold" panose="020F0702030404030204"/>
              </a:rPr>
              <a:t>Shuffled images 1000 times for enhanced randomness.</a:t>
            </a:r>
          </a:p>
          <a:p>
            <a:pPr marL="457200" indent="-457200">
              <a:lnSpc>
                <a:spcPct val="150000"/>
              </a:lnSpc>
              <a:buFont typeface="Wingdings" panose="05000000000000000000" pitchFamily="2" charset="2"/>
              <a:buChar char="§"/>
            </a:pPr>
            <a:r>
              <a:rPr lang="en-US" sz="3000" dirty="0">
                <a:latin typeface="Calibri (MS) Bold" panose="020F0702030404030204"/>
              </a:rPr>
              <a:t>Applied data augmentation techniques.</a:t>
            </a:r>
          </a:p>
          <a:p>
            <a:pPr marL="457200" indent="-457200">
              <a:lnSpc>
                <a:spcPct val="150000"/>
              </a:lnSpc>
              <a:buFont typeface="Wingdings" panose="05000000000000000000" pitchFamily="2" charset="2"/>
              <a:buChar char="§"/>
            </a:pPr>
            <a:r>
              <a:rPr lang="en-US" sz="3000" dirty="0">
                <a:latin typeface="Calibri (MS) Bold" panose="020F0702030404030204"/>
              </a:rPr>
              <a:t>Random Flip (horizontal and vertical) from </a:t>
            </a:r>
            <a:r>
              <a:rPr lang="en-US" sz="3000" dirty="0" err="1">
                <a:latin typeface="Calibri (MS) Bold" panose="020F0702030404030204"/>
              </a:rPr>
              <a:t>Keras</a:t>
            </a:r>
            <a:r>
              <a:rPr lang="en-US" sz="3000" dirty="0">
                <a:latin typeface="Calibri (MS) Bold" panose="020F0702030404030204"/>
              </a:rPr>
              <a:t>.</a:t>
            </a:r>
          </a:p>
          <a:p>
            <a:pPr marL="457200" indent="-457200">
              <a:lnSpc>
                <a:spcPct val="150000"/>
              </a:lnSpc>
              <a:buFont typeface="Wingdings" panose="05000000000000000000" pitchFamily="2" charset="2"/>
              <a:buChar char="§"/>
            </a:pPr>
            <a:r>
              <a:rPr lang="en-US" sz="3000" dirty="0">
                <a:latin typeface="Calibri (MS) Bold" panose="020F0702030404030204"/>
              </a:rPr>
              <a:t>Random rotation with a parameter of 0.2 for introducing data variations.</a:t>
            </a:r>
          </a:p>
          <a:p>
            <a:pPr marL="457200" indent="-457200">
              <a:lnSpc>
                <a:spcPct val="150000"/>
              </a:lnSpc>
              <a:buFont typeface="Wingdings" panose="05000000000000000000" pitchFamily="2" charset="2"/>
              <a:buChar char="§"/>
            </a:pPr>
            <a:r>
              <a:rPr lang="en-US" sz="3000" dirty="0">
                <a:latin typeface="Calibri (MS) Bold" panose="020F0702030404030204"/>
              </a:rPr>
              <a:t>Utilized color histograms to extract features, enhancing diversity and robustness during training.</a:t>
            </a:r>
          </a:p>
        </p:txBody>
      </p:sp>
      <p:sp>
        <p:nvSpPr>
          <p:cNvPr id="7" name="TextBox 4">
            <a:extLst>
              <a:ext uri="{FF2B5EF4-FFF2-40B4-BE49-F238E27FC236}">
                <a16:creationId xmlns:a16="http://schemas.microsoft.com/office/drawing/2014/main" id="{4265B5BD-F663-1373-4577-33261E6EB70B}"/>
              </a:ext>
            </a:extLst>
          </p:cNvPr>
          <p:cNvSpPr txBox="1"/>
          <p:nvPr/>
        </p:nvSpPr>
        <p:spPr>
          <a:xfrm>
            <a:off x="923691" y="1004326"/>
            <a:ext cx="6499540" cy="1029193"/>
          </a:xfrm>
          <a:prstGeom prst="rect">
            <a:avLst/>
          </a:prstGeom>
        </p:spPr>
        <p:txBody>
          <a:bodyPr wrap="square" lIns="0" tIns="0" rIns="0" bIns="0" rtlCol="0" anchor="t">
            <a:spAutoFit/>
          </a:bodyPr>
          <a:lstStyle/>
          <a:p>
            <a:pPr marL="0" lvl="0" indent="0" algn="l">
              <a:lnSpc>
                <a:spcPts val="8799"/>
              </a:lnSpc>
              <a:spcBef>
                <a:spcPct val="0"/>
              </a:spcBef>
            </a:pPr>
            <a:r>
              <a:rPr lang="en-US" sz="5400" b="1" spc="-159" dirty="0">
                <a:solidFill>
                  <a:srgbClr val="634C50"/>
                </a:solidFill>
                <a:latin typeface="Calibri (MS) Bold"/>
              </a:rPr>
              <a:t>IMAGE PREPROCESSING</a:t>
            </a:r>
          </a:p>
        </p:txBody>
      </p:sp>
      <p:sp>
        <p:nvSpPr>
          <p:cNvPr id="3" name="TextBox 2">
            <a:extLst>
              <a:ext uri="{FF2B5EF4-FFF2-40B4-BE49-F238E27FC236}">
                <a16:creationId xmlns:a16="http://schemas.microsoft.com/office/drawing/2014/main" id="{BBB0A271-AA7D-94AA-6ECE-0674E1EB6CA5}"/>
              </a:ext>
            </a:extLst>
          </p:cNvPr>
          <p:cNvSpPr txBox="1"/>
          <p:nvPr/>
        </p:nvSpPr>
        <p:spPr>
          <a:xfrm>
            <a:off x="9906000" y="531473"/>
            <a:ext cx="8385148" cy="987450"/>
          </a:xfrm>
          <a:prstGeom prst="rect">
            <a:avLst/>
          </a:prstGeom>
        </p:spPr>
        <p:txBody>
          <a:bodyPr lIns="0" tIns="0" rIns="0" bIns="0" rtlCol="0" anchor="t">
            <a:spAutoFit/>
          </a:bodyPr>
          <a:lstStyle/>
          <a:p>
            <a:pPr algn="ctr">
              <a:lnSpc>
                <a:spcPts val="7699"/>
              </a:lnSpc>
            </a:pPr>
            <a:r>
              <a:rPr lang="en-US" sz="7200" b="1" spc="-139" dirty="0">
                <a:solidFill>
                  <a:srgbClr val="5E763C"/>
                </a:solidFill>
                <a:latin typeface="Calibri (MS) Bold"/>
              </a:rPr>
              <a:t>METHODOLOGY</a:t>
            </a:r>
          </a:p>
        </p:txBody>
      </p:sp>
      <p:sp>
        <p:nvSpPr>
          <p:cNvPr id="5" name="AutoShape 4">
            <a:extLst>
              <a:ext uri="{FF2B5EF4-FFF2-40B4-BE49-F238E27FC236}">
                <a16:creationId xmlns:a16="http://schemas.microsoft.com/office/drawing/2014/main" id="{FA2E3C52-5BBF-D903-8A53-6C3FBEE8744E}"/>
              </a:ext>
            </a:extLst>
          </p:cNvPr>
          <p:cNvSpPr/>
          <p:nvPr/>
        </p:nvSpPr>
        <p:spPr>
          <a:xfrm>
            <a:off x="0" y="9486900"/>
            <a:ext cx="9906000" cy="0"/>
          </a:xfrm>
          <a:prstGeom prst="line">
            <a:avLst/>
          </a:prstGeom>
          <a:ln w="76200" cap="flat">
            <a:solidFill>
              <a:srgbClr val="97C160"/>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406852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sp>
        <p:nvSpPr>
          <p:cNvPr id="2" name="AutoShape 2"/>
          <p:cNvSpPr/>
          <p:nvPr/>
        </p:nvSpPr>
        <p:spPr>
          <a:xfrm>
            <a:off x="0" y="9552452"/>
            <a:ext cx="9906000" cy="0"/>
          </a:xfrm>
          <a:prstGeom prst="line">
            <a:avLst/>
          </a:prstGeom>
          <a:ln w="76200" cap="flat">
            <a:solidFill>
              <a:srgbClr val="97C160"/>
            </a:solidFill>
            <a:prstDash val="solid"/>
            <a:headEnd type="none" w="sm" len="sm"/>
            <a:tailEnd type="none" w="sm" len="sm"/>
          </a:ln>
        </p:spPr>
        <p:txBody>
          <a:bodyPr/>
          <a:lstStyle/>
          <a:p>
            <a:endParaRPr lang="en-US"/>
          </a:p>
        </p:txBody>
      </p:sp>
      <p:sp>
        <p:nvSpPr>
          <p:cNvPr id="4" name="TextBox 4"/>
          <p:cNvSpPr txBox="1"/>
          <p:nvPr/>
        </p:nvSpPr>
        <p:spPr>
          <a:xfrm>
            <a:off x="894883" y="2409290"/>
            <a:ext cx="16498234" cy="5468420"/>
          </a:xfrm>
          <a:prstGeom prst="rect">
            <a:avLst/>
          </a:prstGeom>
        </p:spPr>
        <p:txBody>
          <a:bodyPr wrap="square" lIns="0" tIns="0" rIns="0" bIns="0" rtlCol="0" anchor="t">
            <a:spAutoFit/>
          </a:bodyPr>
          <a:lstStyle/>
          <a:p>
            <a:pPr>
              <a:lnSpc>
                <a:spcPct val="150000"/>
              </a:lnSpc>
            </a:pPr>
            <a:endParaRPr lang="en-US" sz="3000" dirty="0">
              <a:solidFill>
                <a:srgbClr val="634C50"/>
              </a:solidFill>
              <a:latin typeface="Calibri (MS) Bold" panose="020F0702030404030204"/>
              <a:ea typeface="Source Sans Pro Bold" panose="020B0604020202020204" charset="0"/>
            </a:endParaRPr>
          </a:p>
          <a:p>
            <a:pPr marL="612775" lvl="1" indent="-342900" algn="just">
              <a:lnSpc>
                <a:spcPct val="150000"/>
              </a:lnSpc>
              <a:buFont typeface="Wingdings" panose="05000000000000000000" pitchFamily="2" charset="2"/>
              <a:buChar char="q"/>
            </a:pPr>
            <a:r>
              <a:rPr lang="en-US" sz="3000" dirty="0">
                <a:latin typeface="Calibri (MS) Bold" panose="020F0702030404030204"/>
                <a:ea typeface="Source Sans Pro Bold" panose="020B0604020202020204" charset="0"/>
              </a:rPr>
              <a:t> Conversion of RGB images to NumPy arrays for machine learning compatibility.</a:t>
            </a:r>
          </a:p>
          <a:p>
            <a:pPr marL="612775" lvl="1" indent="-342900" algn="just">
              <a:lnSpc>
                <a:spcPct val="150000"/>
              </a:lnSpc>
              <a:buFont typeface="Wingdings" panose="05000000000000000000" pitchFamily="2" charset="2"/>
              <a:buChar char="q"/>
            </a:pPr>
            <a:r>
              <a:rPr lang="en-US" sz="3000" dirty="0">
                <a:latin typeface="Calibri (MS) Bold" panose="020F0702030404030204"/>
                <a:ea typeface="Source Sans Pro Bold" panose="020B0604020202020204" charset="0"/>
              </a:rPr>
              <a:t> Architecture includes 16 layers: Conv2D, MaxPooling2D, Flatten, and Dense.</a:t>
            </a:r>
          </a:p>
          <a:p>
            <a:pPr marL="612775" lvl="1" indent="-342900" algn="just">
              <a:lnSpc>
                <a:spcPct val="150000"/>
              </a:lnSpc>
              <a:buFont typeface="Wingdings" panose="05000000000000000000" pitchFamily="2" charset="2"/>
              <a:buChar char="q"/>
            </a:pPr>
            <a:r>
              <a:rPr lang="en-US" sz="3000" dirty="0">
                <a:latin typeface="Calibri (MS) Bold" panose="020F0702030404030204"/>
                <a:ea typeface="Source Sans Pro Bold" panose="020B0604020202020204" charset="0"/>
              </a:rPr>
              <a:t> Feature learning through Conv2D and MaxPooling2D layers to extract complex features.</a:t>
            </a:r>
          </a:p>
          <a:p>
            <a:pPr marL="612775" lvl="1" indent="-342900" algn="just">
              <a:lnSpc>
                <a:spcPct val="150000"/>
              </a:lnSpc>
              <a:buFont typeface="Wingdings" panose="05000000000000000000" pitchFamily="2" charset="2"/>
              <a:buChar char="q"/>
            </a:pPr>
            <a:r>
              <a:rPr lang="en-US" sz="3000" dirty="0">
                <a:latin typeface="Calibri (MS) Bold" panose="020F0702030404030204"/>
                <a:ea typeface="Source Sans Pro Bold" panose="020B0604020202020204" charset="0"/>
              </a:rPr>
              <a:t> Flattened layer prepares output for further processing in the neural network.</a:t>
            </a:r>
          </a:p>
          <a:p>
            <a:pPr marL="612775" lvl="1" indent="-342900" algn="just">
              <a:lnSpc>
                <a:spcPct val="150000"/>
              </a:lnSpc>
              <a:buFont typeface="Wingdings" panose="05000000000000000000" pitchFamily="2" charset="2"/>
              <a:buChar char="q"/>
            </a:pPr>
            <a:r>
              <a:rPr lang="en-US" sz="3000" dirty="0">
                <a:latin typeface="Calibri (MS) Bold" panose="020F0702030404030204"/>
                <a:ea typeface="Source Sans Pro Bold" panose="020B0604020202020204" charset="0"/>
              </a:rPr>
              <a:t> Softmax and ReLU activation functions introduce non-linearity for complex pattern learning.</a:t>
            </a:r>
          </a:p>
          <a:p>
            <a:pPr marL="612775" lvl="1" indent="-342900" algn="just">
              <a:lnSpc>
                <a:spcPct val="150000"/>
              </a:lnSpc>
              <a:buFont typeface="Wingdings" panose="05000000000000000000" pitchFamily="2" charset="2"/>
              <a:buChar char="q"/>
            </a:pPr>
            <a:r>
              <a:rPr lang="en-US" sz="3000" dirty="0">
                <a:latin typeface="Calibri (MS) Bold" panose="020F0702030404030204"/>
                <a:ea typeface="Source Sans Pro Bold" panose="020B0604020202020204" charset="0"/>
              </a:rPr>
              <a:t> Activation functions, crucial for non-linear transformations, determine neuron outputs.</a:t>
            </a:r>
          </a:p>
          <a:p>
            <a:pPr marL="612775" lvl="1" indent="-342900" algn="just">
              <a:lnSpc>
                <a:spcPct val="150000"/>
              </a:lnSpc>
              <a:buFont typeface="Wingdings" panose="05000000000000000000" pitchFamily="2" charset="2"/>
              <a:buChar char="q"/>
            </a:pPr>
            <a:r>
              <a:rPr lang="en-US" sz="3000" dirty="0">
                <a:latin typeface="Calibri (MS) Bold" panose="020F0702030404030204"/>
                <a:ea typeface="Source Sans Pro Bold" panose="020B0604020202020204" charset="0"/>
              </a:rPr>
              <a:t> Softmax activation in the final Dense layer produces output probabilities for disease classification.</a:t>
            </a:r>
          </a:p>
        </p:txBody>
      </p:sp>
      <p:sp>
        <p:nvSpPr>
          <p:cNvPr id="7" name="TextBox 4">
            <a:extLst>
              <a:ext uri="{FF2B5EF4-FFF2-40B4-BE49-F238E27FC236}">
                <a16:creationId xmlns:a16="http://schemas.microsoft.com/office/drawing/2014/main" id="{D1FD867A-5261-D0FD-FF7B-BC24B989DF4D}"/>
              </a:ext>
            </a:extLst>
          </p:cNvPr>
          <p:cNvSpPr txBox="1"/>
          <p:nvPr/>
        </p:nvSpPr>
        <p:spPr>
          <a:xfrm>
            <a:off x="1237783" y="1557023"/>
            <a:ext cx="7906217" cy="1029193"/>
          </a:xfrm>
          <a:prstGeom prst="rect">
            <a:avLst/>
          </a:prstGeom>
        </p:spPr>
        <p:txBody>
          <a:bodyPr wrap="square" lIns="0" tIns="0" rIns="0" bIns="0" rtlCol="0" anchor="t">
            <a:spAutoFit/>
          </a:bodyPr>
          <a:lstStyle/>
          <a:p>
            <a:pPr marL="0" lvl="0" indent="0" algn="l">
              <a:lnSpc>
                <a:spcPts val="8799"/>
              </a:lnSpc>
              <a:spcBef>
                <a:spcPct val="0"/>
              </a:spcBef>
            </a:pPr>
            <a:r>
              <a:rPr lang="en-US" sz="5400" b="1" spc="-159" dirty="0">
                <a:solidFill>
                  <a:srgbClr val="634C50"/>
                </a:solidFill>
                <a:latin typeface="Calibri (MS) Bold"/>
              </a:rPr>
              <a:t>PROPOSED METHODOLOGY</a:t>
            </a:r>
          </a:p>
        </p:txBody>
      </p:sp>
      <p:sp>
        <p:nvSpPr>
          <p:cNvPr id="3" name="TextBox 2">
            <a:extLst>
              <a:ext uri="{FF2B5EF4-FFF2-40B4-BE49-F238E27FC236}">
                <a16:creationId xmlns:a16="http://schemas.microsoft.com/office/drawing/2014/main" id="{849A1ABB-219E-C362-A51C-37F69898390A}"/>
              </a:ext>
            </a:extLst>
          </p:cNvPr>
          <p:cNvSpPr txBox="1"/>
          <p:nvPr/>
        </p:nvSpPr>
        <p:spPr>
          <a:xfrm>
            <a:off x="9906000" y="531473"/>
            <a:ext cx="8385148" cy="987450"/>
          </a:xfrm>
          <a:prstGeom prst="rect">
            <a:avLst/>
          </a:prstGeom>
        </p:spPr>
        <p:txBody>
          <a:bodyPr lIns="0" tIns="0" rIns="0" bIns="0" rtlCol="0" anchor="t">
            <a:spAutoFit/>
          </a:bodyPr>
          <a:lstStyle/>
          <a:p>
            <a:pPr algn="ctr">
              <a:lnSpc>
                <a:spcPts val="7699"/>
              </a:lnSpc>
            </a:pPr>
            <a:r>
              <a:rPr lang="en-US" sz="7200" b="1" spc="-139" dirty="0">
                <a:solidFill>
                  <a:srgbClr val="5E763C"/>
                </a:solidFill>
                <a:latin typeface="Calibri (MS) Bold"/>
              </a:rPr>
              <a:t>METHODOLOGY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sp>
        <p:nvSpPr>
          <p:cNvPr id="2" name="AutoShape 2"/>
          <p:cNvSpPr/>
          <p:nvPr/>
        </p:nvSpPr>
        <p:spPr>
          <a:xfrm>
            <a:off x="0" y="9552452"/>
            <a:ext cx="9906000" cy="0"/>
          </a:xfrm>
          <a:prstGeom prst="line">
            <a:avLst/>
          </a:prstGeom>
          <a:ln w="76200" cap="flat">
            <a:solidFill>
              <a:srgbClr val="97C160"/>
            </a:solidFill>
            <a:prstDash val="solid"/>
            <a:headEnd type="none" w="sm" len="sm"/>
            <a:tailEnd type="none" w="sm" len="sm"/>
          </a:ln>
        </p:spPr>
        <p:txBody>
          <a:bodyPr/>
          <a:lstStyle/>
          <a:p>
            <a:endParaRPr lang="en-US"/>
          </a:p>
        </p:txBody>
      </p:sp>
      <p:sp>
        <p:nvSpPr>
          <p:cNvPr id="4" name="TextBox 4"/>
          <p:cNvSpPr txBox="1"/>
          <p:nvPr/>
        </p:nvSpPr>
        <p:spPr>
          <a:xfrm>
            <a:off x="1085383" y="2380885"/>
            <a:ext cx="16117234" cy="6510115"/>
          </a:xfrm>
          <a:prstGeom prst="rect">
            <a:avLst/>
          </a:prstGeom>
        </p:spPr>
        <p:txBody>
          <a:bodyPr wrap="square" lIns="0" tIns="0" rIns="0" bIns="0" rtlCol="0" anchor="t">
            <a:spAutoFit/>
          </a:bodyPr>
          <a:lstStyle/>
          <a:p>
            <a:pPr>
              <a:lnSpc>
                <a:spcPct val="150000"/>
              </a:lnSpc>
            </a:pPr>
            <a:endParaRPr lang="en-US" sz="3200" dirty="0">
              <a:solidFill>
                <a:srgbClr val="634C50"/>
              </a:solidFill>
              <a:latin typeface="Calibri (MS) Bold" panose="020F0702030404030204"/>
              <a:ea typeface="Source Sans Pro Bold" panose="020B0604020202020204" charset="0"/>
            </a:endParaRPr>
          </a:p>
          <a:p>
            <a:pPr marL="727075" lvl="1" indent="-457200" algn="just">
              <a:lnSpc>
                <a:spcPct val="200000"/>
              </a:lnSpc>
              <a:buFont typeface="Wingdings" panose="05000000000000000000" pitchFamily="2" charset="2"/>
              <a:buChar char="q"/>
            </a:pPr>
            <a:r>
              <a:rPr lang="en-US" sz="3200" dirty="0">
                <a:latin typeface="Calibri (MS) Bold" panose="020F0702030404030204"/>
                <a:ea typeface="Source Sans Pro Bold" panose="020B0604020202020204" charset="0"/>
              </a:rPr>
              <a:t>Python, </a:t>
            </a:r>
            <a:r>
              <a:rPr lang="en-US" sz="3200" dirty="0" err="1">
                <a:latin typeface="Calibri (MS) Bold" panose="020F0702030404030204"/>
                <a:ea typeface="Source Sans Pro Bold" panose="020B0604020202020204" charset="0"/>
              </a:rPr>
              <a:t>Tenserflow</a:t>
            </a:r>
            <a:r>
              <a:rPr lang="en-US" sz="3200" dirty="0">
                <a:latin typeface="Calibri (MS) Bold" panose="020F0702030404030204"/>
                <a:ea typeface="Source Sans Pro Bold" panose="020B0604020202020204" charset="0"/>
              </a:rPr>
              <a:t> and Keras used for model development, leveraging simplicity and versatility.</a:t>
            </a:r>
          </a:p>
          <a:p>
            <a:pPr marL="727075" lvl="1" indent="-457200" algn="just">
              <a:lnSpc>
                <a:spcPct val="200000"/>
              </a:lnSpc>
              <a:buFont typeface="Wingdings" panose="05000000000000000000" pitchFamily="2" charset="2"/>
              <a:buChar char="q"/>
            </a:pPr>
            <a:r>
              <a:rPr lang="en-US" sz="3200" dirty="0">
                <a:latin typeface="Calibri (MS) Bold" panose="020F0702030404030204"/>
                <a:ea typeface="Source Sans Pro Bold" panose="020B0604020202020204" charset="0"/>
              </a:rPr>
              <a:t>NumPy for mathematical operations, pandas, and matplotlib for dataset visualization.</a:t>
            </a:r>
          </a:p>
          <a:p>
            <a:pPr marL="727075" lvl="1" indent="-457200" algn="just">
              <a:lnSpc>
                <a:spcPct val="200000"/>
              </a:lnSpc>
              <a:buFont typeface="Wingdings" panose="05000000000000000000" pitchFamily="2" charset="2"/>
              <a:buChar char="q"/>
            </a:pPr>
            <a:r>
              <a:rPr lang="en-US" sz="3200" dirty="0">
                <a:latin typeface="Calibri (MS) Bold" panose="020F0702030404030204"/>
                <a:ea typeface="Source Sans Pro Bold" panose="020B0604020202020204" charset="0"/>
              </a:rPr>
              <a:t>Specialized CNN architecture achieved an impressive mean testing accuracy of 98%.</a:t>
            </a:r>
          </a:p>
          <a:p>
            <a:pPr marL="727075" lvl="1" indent="-457200" algn="just">
              <a:lnSpc>
                <a:spcPct val="200000"/>
              </a:lnSpc>
              <a:buFont typeface="Wingdings" panose="05000000000000000000" pitchFamily="2" charset="2"/>
              <a:buChar char="q"/>
            </a:pPr>
            <a:r>
              <a:rPr lang="en-US" sz="3200" dirty="0">
                <a:latin typeface="Calibri (MS) Bold" panose="020F0702030404030204"/>
                <a:ea typeface="Source Sans Pro Bold" panose="020B0604020202020204" charset="0"/>
              </a:rPr>
              <a:t>Dataset augmentation techniques significantly improved accuracy.</a:t>
            </a:r>
          </a:p>
          <a:p>
            <a:pPr marL="727075" lvl="1" indent="-457200" algn="just">
              <a:lnSpc>
                <a:spcPct val="200000"/>
              </a:lnSpc>
              <a:buFont typeface="Wingdings" panose="05000000000000000000" pitchFamily="2" charset="2"/>
              <a:buChar char="q"/>
            </a:pPr>
            <a:r>
              <a:rPr lang="en-US" sz="3200" dirty="0">
                <a:latin typeface="Calibri (MS) Bold" panose="020F0702030404030204"/>
                <a:ea typeface="Source Sans Pro Bold" panose="020B0604020202020204" charset="0"/>
              </a:rPr>
              <a:t>Presented confusion matrix and performance measurements for model assessment.</a:t>
            </a:r>
          </a:p>
        </p:txBody>
      </p:sp>
      <p:sp>
        <p:nvSpPr>
          <p:cNvPr id="6" name="TextBox 4">
            <a:extLst>
              <a:ext uri="{FF2B5EF4-FFF2-40B4-BE49-F238E27FC236}">
                <a16:creationId xmlns:a16="http://schemas.microsoft.com/office/drawing/2014/main" id="{FAB46388-8884-4565-C7D8-157AB216C953}"/>
              </a:ext>
            </a:extLst>
          </p:cNvPr>
          <p:cNvSpPr txBox="1"/>
          <p:nvPr/>
        </p:nvSpPr>
        <p:spPr>
          <a:xfrm>
            <a:off x="1371600" y="1866288"/>
            <a:ext cx="6499540" cy="1029193"/>
          </a:xfrm>
          <a:prstGeom prst="rect">
            <a:avLst/>
          </a:prstGeom>
        </p:spPr>
        <p:txBody>
          <a:bodyPr wrap="square" lIns="0" tIns="0" rIns="0" bIns="0" rtlCol="0" anchor="t">
            <a:spAutoFit/>
          </a:bodyPr>
          <a:lstStyle/>
          <a:p>
            <a:pPr marL="0" lvl="0" indent="0" algn="l">
              <a:lnSpc>
                <a:spcPts val="8799"/>
              </a:lnSpc>
              <a:spcBef>
                <a:spcPct val="0"/>
              </a:spcBef>
            </a:pPr>
            <a:r>
              <a:rPr lang="en-US" sz="5400" b="1" spc="-159" dirty="0">
                <a:solidFill>
                  <a:srgbClr val="634C50"/>
                </a:solidFill>
                <a:latin typeface="Calibri (MS) Bold"/>
              </a:rPr>
              <a:t>EXPERIMENTAL SETUP</a:t>
            </a:r>
          </a:p>
        </p:txBody>
      </p:sp>
      <p:sp>
        <p:nvSpPr>
          <p:cNvPr id="3" name="TextBox 2">
            <a:extLst>
              <a:ext uri="{FF2B5EF4-FFF2-40B4-BE49-F238E27FC236}">
                <a16:creationId xmlns:a16="http://schemas.microsoft.com/office/drawing/2014/main" id="{07553D46-6B4B-0107-CBF7-3B8D99200BF0}"/>
              </a:ext>
            </a:extLst>
          </p:cNvPr>
          <p:cNvSpPr txBox="1"/>
          <p:nvPr/>
        </p:nvSpPr>
        <p:spPr>
          <a:xfrm>
            <a:off x="9906000" y="531473"/>
            <a:ext cx="8385148" cy="987450"/>
          </a:xfrm>
          <a:prstGeom prst="rect">
            <a:avLst/>
          </a:prstGeom>
        </p:spPr>
        <p:txBody>
          <a:bodyPr lIns="0" tIns="0" rIns="0" bIns="0" rtlCol="0" anchor="t">
            <a:spAutoFit/>
          </a:bodyPr>
          <a:lstStyle/>
          <a:p>
            <a:pPr algn="ctr">
              <a:lnSpc>
                <a:spcPts val="7699"/>
              </a:lnSpc>
            </a:pPr>
            <a:r>
              <a:rPr lang="en-US" sz="7200" b="1" spc="-139" dirty="0">
                <a:solidFill>
                  <a:srgbClr val="5E763C"/>
                </a:solidFill>
                <a:latin typeface="Calibri (MS) Bold"/>
              </a:rPr>
              <a:t>METHODOLOGY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2377452"/>
            <a:chOff x="0" y="0"/>
            <a:chExt cx="24384000" cy="3169936"/>
          </a:xfrm>
        </p:grpSpPr>
        <p:pic>
          <p:nvPicPr>
            <p:cNvPr id="3" name="Picture 3"/>
            <p:cNvPicPr>
              <a:picLocks noChangeAspect="1"/>
            </p:cNvPicPr>
            <p:nvPr/>
          </p:nvPicPr>
          <p:blipFill>
            <a:blip r:embed="rId3"/>
            <a:srcRect t="42109" b="38378"/>
            <a:stretch>
              <a:fillRect/>
            </a:stretch>
          </p:blipFill>
          <p:spPr>
            <a:xfrm>
              <a:off x="0" y="0"/>
              <a:ext cx="24384000" cy="3169936"/>
            </a:xfrm>
            <a:prstGeom prst="rect">
              <a:avLst/>
            </a:prstGeom>
          </p:spPr>
        </p:pic>
      </p:grpSp>
      <p:sp>
        <p:nvSpPr>
          <p:cNvPr id="4" name="Freeform 4"/>
          <p:cNvSpPr/>
          <p:nvPr/>
        </p:nvSpPr>
        <p:spPr>
          <a:xfrm>
            <a:off x="0" y="0"/>
            <a:ext cx="18288000" cy="2377452"/>
          </a:xfrm>
          <a:custGeom>
            <a:avLst/>
            <a:gdLst/>
            <a:ahLst/>
            <a:cxnLst/>
            <a:rect l="l" t="t" r="r" b="b"/>
            <a:pathLst>
              <a:path w="18288000" h="2377452">
                <a:moveTo>
                  <a:pt x="0" y="0"/>
                </a:moveTo>
                <a:lnTo>
                  <a:pt x="18288000" y="0"/>
                </a:lnTo>
                <a:lnTo>
                  <a:pt x="18288000" y="2377452"/>
                </a:lnTo>
                <a:lnTo>
                  <a:pt x="0" y="2377452"/>
                </a:lnTo>
                <a:lnTo>
                  <a:pt x="0" y="0"/>
                </a:lnTo>
                <a:close/>
              </a:path>
            </a:pathLst>
          </a:custGeom>
          <a:blipFill>
            <a:blip r:embed="rId4"/>
            <a:stretch>
              <a:fillRect t="-349216" b="-62318"/>
            </a:stretch>
          </a:blipFill>
        </p:spPr>
        <p:txBody>
          <a:bodyPr/>
          <a:lstStyle/>
          <a:p>
            <a:endParaRPr lang="en-US"/>
          </a:p>
        </p:txBody>
      </p:sp>
      <p:grpSp>
        <p:nvGrpSpPr>
          <p:cNvPr id="5" name="Group 5"/>
          <p:cNvGrpSpPr/>
          <p:nvPr/>
        </p:nvGrpSpPr>
        <p:grpSpPr>
          <a:xfrm>
            <a:off x="0" y="0"/>
            <a:ext cx="18288000" cy="2377452"/>
            <a:chOff x="0" y="0"/>
            <a:chExt cx="4816593" cy="626160"/>
          </a:xfrm>
        </p:grpSpPr>
        <p:sp>
          <p:nvSpPr>
            <p:cNvPr id="6" name="Freeform 6"/>
            <p:cNvSpPr/>
            <p:nvPr/>
          </p:nvSpPr>
          <p:spPr>
            <a:xfrm>
              <a:off x="0" y="0"/>
              <a:ext cx="4816592" cy="626160"/>
            </a:xfrm>
            <a:custGeom>
              <a:avLst/>
              <a:gdLst/>
              <a:ahLst/>
              <a:cxnLst/>
              <a:rect l="l" t="t" r="r" b="b"/>
              <a:pathLst>
                <a:path w="4816592" h="626160">
                  <a:moveTo>
                    <a:pt x="0" y="0"/>
                  </a:moveTo>
                  <a:lnTo>
                    <a:pt x="4816592" y="0"/>
                  </a:lnTo>
                  <a:lnTo>
                    <a:pt x="4816592" y="626160"/>
                  </a:lnTo>
                  <a:lnTo>
                    <a:pt x="0" y="626160"/>
                  </a:lnTo>
                  <a:close/>
                </a:path>
              </a:pathLst>
            </a:custGeom>
            <a:solidFill>
              <a:srgbClr val="634C50">
                <a:alpha val="49804"/>
              </a:srgbClr>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520"/>
                </a:lnSpc>
              </a:pPr>
              <a:endParaRPr/>
            </a:p>
          </p:txBody>
        </p:sp>
      </p:grpSp>
      <p:sp>
        <p:nvSpPr>
          <p:cNvPr id="9" name="TextBox 9"/>
          <p:cNvSpPr txBox="1"/>
          <p:nvPr/>
        </p:nvSpPr>
        <p:spPr>
          <a:xfrm>
            <a:off x="2903549" y="695001"/>
            <a:ext cx="12480898" cy="987450"/>
          </a:xfrm>
          <a:prstGeom prst="rect">
            <a:avLst/>
          </a:prstGeom>
        </p:spPr>
        <p:txBody>
          <a:bodyPr lIns="0" tIns="0" rIns="0" bIns="0" rtlCol="0" anchor="t">
            <a:spAutoFit/>
          </a:bodyPr>
          <a:lstStyle/>
          <a:p>
            <a:pPr algn="ctr">
              <a:lnSpc>
                <a:spcPts val="7700"/>
              </a:lnSpc>
              <a:spcBef>
                <a:spcPct val="0"/>
              </a:spcBef>
            </a:pPr>
            <a:r>
              <a:rPr lang="en-US" sz="7000" b="1" spc="-140" dirty="0">
                <a:solidFill>
                  <a:srgbClr val="FFFFFF"/>
                </a:solidFill>
                <a:latin typeface="Calibri (MS) Bold"/>
              </a:rPr>
              <a:t>CNN BASE MODEL ARCHITECTURE</a:t>
            </a: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0041" y="2933700"/>
            <a:ext cx="17699094" cy="6400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2377452"/>
            <a:chOff x="0" y="0"/>
            <a:chExt cx="24384000" cy="3169936"/>
          </a:xfrm>
        </p:grpSpPr>
        <p:pic>
          <p:nvPicPr>
            <p:cNvPr id="3" name="Picture 3"/>
            <p:cNvPicPr>
              <a:picLocks noChangeAspect="1"/>
            </p:cNvPicPr>
            <p:nvPr/>
          </p:nvPicPr>
          <p:blipFill>
            <a:blip r:embed="rId2"/>
            <a:srcRect t="42109" b="38378"/>
            <a:stretch>
              <a:fillRect/>
            </a:stretch>
          </p:blipFill>
          <p:spPr>
            <a:xfrm>
              <a:off x="0" y="0"/>
              <a:ext cx="24384000" cy="3169936"/>
            </a:xfrm>
            <a:prstGeom prst="rect">
              <a:avLst/>
            </a:prstGeom>
          </p:spPr>
        </p:pic>
      </p:grpSp>
      <p:sp>
        <p:nvSpPr>
          <p:cNvPr id="4" name="Freeform 4"/>
          <p:cNvSpPr/>
          <p:nvPr/>
        </p:nvSpPr>
        <p:spPr>
          <a:xfrm>
            <a:off x="0" y="0"/>
            <a:ext cx="18288000" cy="2377452"/>
          </a:xfrm>
          <a:custGeom>
            <a:avLst/>
            <a:gdLst/>
            <a:ahLst/>
            <a:cxnLst/>
            <a:rect l="l" t="t" r="r" b="b"/>
            <a:pathLst>
              <a:path w="18288000" h="2377452">
                <a:moveTo>
                  <a:pt x="0" y="0"/>
                </a:moveTo>
                <a:lnTo>
                  <a:pt x="18288000" y="0"/>
                </a:lnTo>
                <a:lnTo>
                  <a:pt x="18288000" y="2377452"/>
                </a:lnTo>
                <a:lnTo>
                  <a:pt x="0" y="2377452"/>
                </a:lnTo>
                <a:lnTo>
                  <a:pt x="0" y="0"/>
                </a:lnTo>
                <a:close/>
              </a:path>
            </a:pathLst>
          </a:custGeom>
          <a:blipFill>
            <a:blip r:embed="rId3"/>
            <a:stretch>
              <a:fillRect t="-349216" b="-62318"/>
            </a:stretch>
          </a:blipFill>
        </p:spPr>
        <p:txBody>
          <a:bodyPr/>
          <a:lstStyle/>
          <a:p>
            <a:endParaRPr lang="en-US"/>
          </a:p>
        </p:txBody>
      </p:sp>
      <p:grpSp>
        <p:nvGrpSpPr>
          <p:cNvPr id="5" name="Group 5"/>
          <p:cNvGrpSpPr/>
          <p:nvPr/>
        </p:nvGrpSpPr>
        <p:grpSpPr>
          <a:xfrm>
            <a:off x="0" y="0"/>
            <a:ext cx="18288000" cy="2377452"/>
            <a:chOff x="0" y="0"/>
            <a:chExt cx="4816593" cy="626160"/>
          </a:xfrm>
        </p:grpSpPr>
        <p:sp>
          <p:nvSpPr>
            <p:cNvPr id="6" name="Freeform 6"/>
            <p:cNvSpPr/>
            <p:nvPr/>
          </p:nvSpPr>
          <p:spPr>
            <a:xfrm>
              <a:off x="0" y="0"/>
              <a:ext cx="4816592" cy="626160"/>
            </a:xfrm>
            <a:custGeom>
              <a:avLst/>
              <a:gdLst/>
              <a:ahLst/>
              <a:cxnLst/>
              <a:rect l="l" t="t" r="r" b="b"/>
              <a:pathLst>
                <a:path w="4816592" h="626160">
                  <a:moveTo>
                    <a:pt x="0" y="0"/>
                  </a:moveTo>
                  <a:lnTo>
                    <a:pt x="4816592" y="0"/>
                  </a:lnTo>
                  <a:lnTo>
                    <a:pt x="4816592" y="626160"/>
                  </a:lnTo>
                  <a:lnTo>
                    <a:pt x="0" y="626160"/>
                  </a:lnTo>
                  <a:close/>
                </a:path>
              </a:pathLst>
            </a:custGeom>
            <a:solidFill>
              <a:srgbClr val="634C50">
                <a:alpha val="49804"/>
              </a:srgbClr>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520"/>
                </a:lnSpc>
              </a:pPr>
              <a:endParaRPr/>
            </a:p>
          </p:txBody>
        </p:sp>
      </p:grpSp>
      <p:sp>
        <p:nvSpPr>
          <p:cNvPr id="8" name="Freeform 8"/>
          <p:cNvSpPr/>
          <p:nvPr/>
        </p:nvSpPr>
        <p:spPr>
          <a:xfrm>
            <a:off x="761997" y="2857500"/>
            <a:ext cx="16764000" cy="7009429"/>
          </a:xfrm>
          <a:custGeom>
            <a:avLst/>
            <a:gdLst/>
            <a:ahLst/>
            <a:cxnLst/>
            <a:rect l="l" t="t" r="r" b="b"/>
            <a:pathLst>
              <a:path w="15519813" h="6838124">
                <a:moveTo>
                  <a:pt x="0" y="0"/>
                </a:moveTo>
                <a:lnTo>
                  <a:pt x="15519814" y="0"/>
                </a:lnTo>
                <a:lnTo>
                  <a:pt x="15519814" y="6838124"/>
                </a:lnTo>
                <a:lnTo>
                  <a:pt x="0" y="6838124"/>
                </a:lnTo>
                <a:lnTo>
                  <a:pt x="0" y="0"/>
                </a:lnTo>
                <a:close/>
              </a:path>
            </a:pathLst>
          </a:custGeom>
          <a:blipFill>
            <a:blip r:embed="rId4"/>
            <a:stretch>
              <a:fillRect/>
            </a:stretch>
          </a:blipFill>
        </p:spPr>
        <p:txBody>
          <a:bodyPr/>
          <a:lstStyle/>
          <a:p>
            <a:endParaRPr lang="en-US"/>
          </a:p>
        </p:txBody>
      </p:sp>
      <p:sp>
        <p:nvSpPr>
          <p:cNvPr id="9" name="TextBox 9"/>
          <p:cNvSpPr txBox="1"/>
          <p:nvPr/>
        </p:nvSpPr>
        <p:spPr>
          <a:xfrm>
            <a:off x="1811735" y="695001"/>
            <a:ext cx="14664525" cy="987450"/>
          </a:xfrm>
          <a:prstGeom prst="rect">
            <a:avLst/>
          </a:prstGeom>
        </p:spPr>
        <p:txBody>
          <a:bodyPr wrap="square" lIns="0" tIns="0" rIns="0" bIns="0" rtlCol="0" anchor="t">
            <a:spAutoFit/>
          </a:bodyPr>
          <a:lstStyle/>
          <a:p>
            <a:pPr lvl="0" algn="ctr">
              <a:lnSpc>
                <a:spcPts val="7700"/>
              </a:lnSpc>
              <a:spcBef>
                <a:spcPct val="0"/>
              </a:spcBef>
            </a:pPr>
            <a:r>
              <a:rPr lang="en-US" sz="7000" b="1" spc="-140" dirty="0">
                <a:solidFill>
                  <a:srgbClr val="FFFFFF"/>
                </a:solidFill>
                <a:latin typeface="Calibri (MS) Bold"/>
              </a:rPr>
              <a:t>PROPOSED CNN MODEL ARCHITECTURE</a:t>
            </a:r>
          </a:p>
        </p:txBody>
      </p:sp>
    </p:spTree>
    <p:extLst>
      <p:ext uri="{BB962C8B-B14F-4D97-AF65-F5344CB8AC3E}">
        <p14:creationId xmlns:p14="http://schemas.microsoft.com/office/powerpoint/2010/main" val="813876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2377452"/>
            <a:chOff x="0" y="0"/>
            <a:chExt cx="24384000" cy="3169936"/>
          </a:xfrm>
        </p:grpSpPr>
        <p:pic>
          <p:nvPicPr>
            <p:cNvPr id="3" name="Picture 3"/>
            <p:cNvPicPr>
              <a:picLocks noChangeAspect="1"/>
            </p:cNvPicPr>
            <p:nvPr/>
          </p:nvPicPr>
          <p:blipFill>
            <a:blip r:embed="rId2"/>
            <a:srcRect t="42109" b="38378"/>
            <a:stretch>
              <a:fillRect/>
            </a:stretch>
          </p:blipFill>
          <p:spPr>
            <a:xfrm>
              <a:off x="0" y="0"/>
              <a:ext cx="24384000" cy="3169936"/>
            </a:xfrm>
            <a:prstGeom prst="rect">
              <a:avLst/>
            </a:prstGeom>
          </p:spPr>
        </p:pic>
      </p:grpSp>
      <p:sp>
        <p:nvSpPr>
          <p:cNvPr id="4" name="Freeform 4"/>
          <p:cNvSpPr/>
          <p:nvPr/>
        </p:nvSpPr>
        <p:spPr>
          <a:xfrm>
            <a:off x="0" y="0"/>
            <a:ext cx="18288000" cy="2377452"/>
          </a:xfrm>
          <a:custGeom>
            <a:avLst/>
            <a:gdLst/>
            <a:ahLst/>
            <a:cxnLst/>
            <a:rect l="l" t="t" r="r" b="b"/>
            <a:pathLst>
              <a:path w="18288000" h="2377452">
                <a:moveTo>
                  <a:pt x="0" y="0"/>
                </a:moveTo>
                <a:lnTo>
                  <a:pt x="18288000" y="0"/>
                </a:lnTo>
                <a:lnTo>
                  <a:pt x="18288000" y="2377452"/>
                </a:lnTo>
                <a:lnTo>
                  <a:pt x="0" y="2377452"/>
                </a:lnTo>
                <a:lnTo>
                  <a:pt x="0" y="0"/>
                </a:lnTo>
                <a:close/>
              </a:path>
            </a:pathLst>
          </a:custGeom>
          <a:blipFill>
            <a:blip r:embed="rId3"/>
            <a:stretch>
              <a:fillRect t="-349216" b="-62318"/>
            </a:stretch>
          </a:blipFill>
        </p:spPr>
        <p:txBody>
          <a:bodyPr/>
          <a:lstStyle/>
          <a:p>
            <a:endParaRPr lang="en-US"/>
          </a:p>
        </p:txBody>
      </p:sp>
      <p:grpSp>
        <p:nvGrpSpPr>
          <p:cNvPr id="5" name="Group 5"/>
          <p:cNvGrpSpPr/>
          <p:nvPr/>
        </p:nvGrpSpPr>
        <p:grpSpPr>
          <a:xfrm>
            <a:off x="0" y="22848"/>
            <a:ext cx="18288000" cy="2377452"/>
            <a:chOff x="0" y="0"/>
            <a:chExt cx="4816593" cy="626160"/>
          </a:xfrm>
        </p:grpSpPr>
        <p:sp>
          <p:nvSpPr>
            <p:cNvPr id="6" name="Freeform 6"/>
            <p:cNvSpPr/>
            <p:nvPr/>
          </p:nvSpPr>
          <p:spPr>
            <a:xfrm>
              <a:off x="0" y="0"/>
              <a:ext cx="4816592" cy="626160"/>
            </a:xfrm>
            <a:custGeom>
              <a:avLst/>
              <a:gdLst/>
              <a:ahLst/>
              <a:cxnLst/>
              <a:rect l="l" t="t" r="r" b="b"/>
              <a:pathLst>
                <a:path w="4816592" h="626160">
                  <a:moveTo>
                    <a:pt x="0" y="0"/>
                  </a:moveTo>
                  <a:lnTo>
                    <a:pt x="4816592" y="0"/>
                  </a:lnTo>
                  <a:lnTo>
                    <a:pt x="4816592" y="626160"/>
                  </a:lnTo>
                  <a:lnTo>
                    <a:pt x="0" y="626160"/>
                  </a:lnTo>
                  <a:close/>
                </a:path>
              </a:pathLst>
            </a:custGeom>
            <a:solidFill>
              <a:srgbClr val="634C50">
                <a:alpha val="49804"/>
              </a:srgbClr>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520"/>
                </a:lnSpc>
              </a:pPr>
              <a:endParaRPr/>
            </a:p>
          </p:txBody>
        </p:sp>
      </p:grpSp>
      <p:sp>
        <p:nvSpPr>
          <p:cNvPr id="9" name="TextBox 9"/>
          <p:cNvSpPr txBox="1"/>
          <p:nvPr/>
        </p:nvSpPr>
        <p:spPr>
          <a:xfrm>
            <a:off x="2705098" y="717849"/>
            <a:ext cx="12877800" cy="987450"/>
          </a:xfrm>
          <a:prstGeom prst="rect">
            <a:avLst/>
          </a:prstGeom>
        </p:spPr>
        <p:txBody>
          <a:bodyPr wrap="square" lIns="0" tIns="0" rIns="0" bIns="0" rtlCol="0" anchor="t">
            <a:spAutoFit/>
          </a:bodyPr>
          <a:lstStyle/>
          <a:p>
            <a:pPr lvl="0" algn="ctr">
              <a:lnSpc>
                <a:spcPts val="7700"/>
              </a:lnSpc>
              <a:spcBef>
                <a:spcPct val="0"/>
              </a:spcBef>
            </a:pPr>
            <a:r>
              <a:rPr lang="en-US" sz="7000" b="1" spc="-140" dirty="0">
                <a:solidFill>
                  <a:srgbClr val="FFFFFF"/>
                </a:solidFill>
                <a:latin typeface="Calibri (MS) Bold"/>
              </a:rPr>
              <a:t>HOW CNN LAYERS DETECT DISEASES</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1400" y="3234190"/>
            <a:ext cx="11880218" cy="6024110"/>
          </a:xfrm>
          <a:prstGeom prst="rect">
            <a:avLst/>
          </a:prstGeom>
        </p:spPr>
      </p:pic>
    </p:spTree>
    <p:extLst>
      <p:ext uri="{BB962C8B-B14F-4D97-AF65-F5344CB8AC3E}">
        <p14:creationId xmlns:p14="http://schemas.microsoft.com/office/powerpoint/2010/main" val="3403849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2377452"/>
            <a:chOff x="0" y="0"/>
            <a:chExt cx="24384000" cy="3169936"/>
          </a:xfrm>
        </p:grpSpPr>
        <p:pic>
          <p:nvPicPr>
            <p:cNvPr id="3" name="Picture 3"/>
            <p:cNvPicPr>
              <a:picLocks noChangeAspect="1"/>
            </p:cNvPicPr>
            <p:nvPr/>
          </p:nvPicPr>
          <p:blipFill>
            <a:blip r:embed="rId3"/>
            <a:srcRect t="42109" b="38378"/>
            <a:stretch>
              <a:fillRect/>
            </a:stretch>
          </p:blipFill>
          <p:spPr>
            <a:xfrm>
              <a:off x="0" y="0"/>
              <a:ext cx="24384000" cy="3169936"/>
            </a:xfrm>
            <a:prstGeom prst="rect">
              <a:avLst/>
            </a:prstGeom>
          </p:spPr>
        </p:pic>
      </p:grpSp>
      <p:sp>
        <p:nvSpPr>
          <p:cNvPr id="4" name="Freeform 4"/>
          <p:cNvSpPr/>
          <p:nvPr/>
        </p:nvSpPr>
        <p:spPr>
          <a:xfrm>
            <a:off x="0" y="0"/>
            <a:ext cx="18288000" cy="2377452"/>
          </a:xfrm>
          <a:custGeom>
            <a:avLst/>
            <a:gdLst/>
            <a:ahLst/>
            <a:cxnLst/>
            <a:rect l="l" t="t" r="r" b="b"/>
            <a:pathLst>
              <a:path w="18288000" h="2377452">
                <a:moveTo>
                  <a:pt x="0" y="0"/>
                </a:moveTo>
                <a:lnTo>
                  <a:pt x="18288000" y="0"/>
                </a:lnTo>
                <a:lnTo>
                  <a:pt x="18288000" y="2377452"/>
                </a:lnTo>
                <a:lnTo>
                  <a:pt x="0" y="2377452"/>
                </a:lnTo>
                <a:lnTo>
                  <a:pt x="0" y="0"/>
                </a:lnTo>
                <a:close/>
              </a:path>
            </a:pathLst>
          </a:custGeom>
          <a:blipFill>
            <a:blip r:embed="rId4"/>
            <a:stretch>
              <a:fillRect t="-349216" b="-62318"/>
            </a:stretch>
          </a:blipFill>
        </p:spPr>
        <p:txBody>
          <a:bodyPr/>
          <a:lstStyle/>
          <a:p>
            <a:endParaRPr lang="en-US"/>
          </a:p>
        </p:txBody>
      </p:sp>
      <p:grpSp>
        <p:nvGrpSpPr>
          <p:cNvPr id="5" name="Group 5"/>
          <p:cNvGrpSpPr/>
          <p:nvPr/>
        </p:nvGrpSpPr>
        <p:grpSpPr>
          <a:xfrm>
            <a:off x="0" y="0"/>
            <a:ext cx="18288000" cy="2377452"/>
            <a:chOff x="0" y="0"/>
            <a:chExt cx="4816593" cy="626160"/>
          </a:xfrm>
        </p:grpSpPr>
        <p:sp>
          <p:nvSpPr>
            <p:cNvPr id="6" name="Freeform 6"/>
            <p:cNvSpPr/>
            <p:nvPr/>
          </p:nvSpPr>
          <p:spPr>
            <a:xfrm>
              <a:off x="0" y="0"/>
              <a:ext cx="4816592" cy="626160"/>
            </a:xfrm>
            <a:custGeom>
              <a:avLst/>
              <a:gdLst/>
              <a:ahLst/>
              <a:cxnLst/>
              <a:rect l="l" t="t" r="r" b="b"/>
              <a:pathLst>
                <a:path w="4816592" h="626160">
                  <a:moveTo>
                    <a:pt x="0" y="0"/>
                  </a:moveTo>
                  <a:lnTo>
                    <a:pt x="4816592" y="0"/>
                  </a:lnTo>
                  <a:lnTo>
                    <a:pt x="4816592" y="626160"/>
                  </a:lnTo>
                  <a:lnTo>
                    <a:pt x="0" y="626160"/>
                  </a:lnTo>
                  <a:close/>
                </a:path>
              </a:pathLst>
            </a:custGeom>
            <a:solidFill>
              <a:srgbClr val="634C50">
                <a:alpha val="49804"/>
              </a:srgbClr>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520"/>
                </a:lnSpc>
              </a:pPr>
              <a:endParaRPr/>
            </a:p>
          </p:txBody>
        </p:sp>
      </p:grpSp>
      <p:sp>
        <p:nvSpPr>
          <p:cNvPr id="8" name="Freeform 8"/>
          <p:cNvSpPr/>
          <p:nvPr/>
        </p:nvSpPr>
        <p:spPr>
          <a:xfrm>
            <a:off x="1028700" y="2985368"/>
            <a:ext cx="7544130" cy="6547330"/>
          </a:xfrm>
          <a:custGeom>
            <a:avLst/>
            <a:gdLst/>
            <a:ahLst/>
            <a:cxnLst/>
            <a:rect l="l" t="t" r="r" b="b"/>
            <a:pathLst>
              <a:path w="7544130" h="6547330">
                <a:moveTo>
                  <a:pt x="0" y="0"/>
                </a:moveTo>
                <a:lnTo>
                  <a:pt x="7544130" y="0"/>
                </a:lnTo>
                <a:lnTo>
                  <a:pt x="7544130" y="6547330"/>
                </a:lnTo>
                <a:lnTo>
                  <a:pt x="0" y="6547330"/>
                </a:lnTo>
                <a:lnTo>
                  <a:pt x="0" y="0"/>
                </a:lnTo>
                <a:close/>
              </a:path>
            </a:pathLst>
          </a:custGeom>
          <a:blipFill>
            <a:blip r:embed="rId5"/>
            <a:stretch>
              <a:fillRect/>
            </a:stretch>
          </a:blipFill>
        </p:spPr>
        <p:txBody>
          <a:bodyPr/>
          <a:lstStyle/>
          <a:p>
            <a:endParaRPr lang="en-US"/>
          </a:p>
        </p:txBody>
      </p:sp>
      <p:sp>
        <p:nvSpPr>
          <p:cNvPr id="9" name="Freeform 9"/>
          <p:cNvSpPr/>
          <p:nvPr/>
        </p:nvSpPr>
        <p:spPr>
          <a:xfrm>
            <a:off x="9594631" y="2985368"/>
            <a:ext cx="7664669" cy="6610344"/>
          </a:xfrm>
          <a:custGeom>
            <a:avLst/>
            <a:gdLst/>
            <a:ahLst/>
            <a:cxnLst/>
            <a:rect l="l" t="t" r="r" b="b"/>
            <a:pathLst>
              <a:path w="7664669" h="6610344">
                <a:moveTo>
                  <a:pt x="0" y="0"/>
                </a:moveTo>
                <a:lnTo>
                  <a:pt x="7664669" y="0"/>
                </a:lnTo>
                <a:lnTo>
                  <a:pt x="7664669" y="6610344"/>
                </a:lnTo>
                <a:lnTo>
                  <a:pt x="0" y="6610344"/>
                </a:lnTo>
                <a:lnTo>
                  <a:pt x="0" y="0"/>
                </a:lnTo>
                <a:close/>
              </a:path>
            </a:pathLst>
          </a:custGeom>
          <a:blipFill>
            <a:blip r:embed="rId6"/>
            <a:stretch>
              <a:fillRect/>
            </a:stretch>
          </a:blipFill>
        </p:spPr>
        <p:txBody>
          <a:bodyPr/>
          <a:lstStyle/>
          <a:p>
            <a:endParaRPr lang="en-US"/>
          </a:p>
        </p:txBody>
      </p:sp>
      <p:sp>
        <p:nvSpPr>
          <p:cNvPr id="10" name="TextBox 10"/>
          <p:cNvSpPr txBox="1"/>
          <p:nvPr/>
        </p:nvSpPr>
        <p:spPr>
          <a:xfrm>
            <a:off x="2903549" y="958912"/>
            <a:ext cx="12480898" cy="987450"/>
          </a:xfrm>
          <a:prstGeom prst="rect">
            <a:avLst/>
          </a:prstGeom>
        </p:spPr>
        <p:txBody>
          <a:bodyPr lIns="0" tIns="0" rIns="0" bIns="0" rtlCol="0" anchor="t">
            <a:spAutoFit/>
          </a:bodyPr>
          <a:lstStyle/>
          <a:p>
            <a:pPr marL="0" lvl="0" indent="0" algn="ctr">
              <a:lnSpc>
                <a:spcPts val="7700"/>
              </a:lnSpc>
              <a:spcBef>
                <a:spcPct val="0"/>
              </a:spcBef>
            </a:pPr>
            <a:r>
              <a:rPr lang="en-US" sz="7000" b="1" spc="-140" dirty="0">
                <a:solidFill>
                  <a:srgbClr val="FFFFFF"/>
                </a:solidFill>
                <a:latin typeface="Calibri (MS) Bold"/>
              </a:rPr>
              <a:t>RESULT ANALYSIS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2377452"/>
            <a:chOff x="0" y="0"/>
            <a:chExt cx="24384000" cy="3169936"/>
          </a:xfrm>
        </p:grpSpPr>
        <p:pic>
          <p:nvPicPr>
            <p:cNvPr id="3" name="Picture 3"/>
            <p:cNvPicPr>
              <a:picLocks noChangeAspect="1"/>
            </p:cNvPicPr>
            <p:nvPr/>
          </p:nvPicPr>
          <p:blipFill>
            <a:blip r:embed="rId3"/>
            <a:srcRect t="42109" b="38378"/>
            <a:stretch>
              <a:fillRect/>
            </a:stretch>
          </p:blipFill>
          <p:spPr>
            <a:xfrm>
              <a:off x="0" y="0"/>
              <a:ext cx="24384000" cy="3169936"/>
            </a:xfrm>
            <a:prstGeom prst="rect">
              <a:avLst/>
            </a:prstGeom>
          </p:spPr>
        </p:pic>
      </p:grpSp>
      <p:sp>
        <p:nvSpPr>
          <p:cNvPr id="4" name="Freeform 4"/>
          <p:cNvSpPr/>
          <p:nvPr/>
        </p:nvSpPr>
        <p:spPr>
          <a:xfrm>
            <a:off x="0" y="0"/>
            <a:ext cx="18288000" cy="2377452"/>
          </a:xfrm>
          <a:custGeom>
            <a:avLst/>
            <a:gdLst/>
            <a:ahLst/>
            <a:cxnLst/>
            <a:rect l="l" t="t" r="r" b="b"/>
            <a:pathLst>
              <a:path w="18288000" h="2377452">
                <a:moveTo>
                  <a:pt x="0" y="0"/>
                </a:moveTo>
                <a:lnTo>
                  <a:pt x="18288000" y="0"/>
                </a:lnTo>
                <a:lnTo>
                  <a:pt x="18288000" y="2377452"/>
                </a:lnTo>
                <a:lnTo>
                  <a:pt x="0" y="2377452"/>
                </a:lnTo>
                <a:lnTo>
                  <a:pt x="0" y="0"/>
                </a:lnTo>
                <a:close/>
              </a:path>
            </a:pathLst>
          </a:custGeom>
          <a:blipFill>
            <a:blip r:embed="rId4"/>
            <a:stretch>
              <a:fillRect t="-349216" b="-62318"/>
            </a:stretch>
          </a:blipFill>
        </p:spPr>
        <p:txBody>
          <a:bodyPr/>
          <a:lstStyle/>
          <a:p>
            <a:endParaRPr lang="en-US"/>
          </a:p>
        </p:txBody>
      </p:sp>
      <p:grpSp>
        <p:nvGrpSpPr>
          <p:cNvPr id="5" name="Group 5"/>
          <p:cNvGrpSpPr/>
          <p:nvPr/>
        </p:nvGrpSpPr>
        <p:grpSpPr>
          <a:xfrm>
            <a:off x="0" y="0"/>
            <a:ext cx="18288000" cy="2377452"/>
            <a:chOff x="0" y="0"/>
            <a:chExt cx="4816593" cy="626160"/>
          </a:xfrm>
        </p:grpSpPr>
        <p:sp>
          <p:nvSpPr>
            <p:cNvPr id="6" name="Freeform 6"/>
            <p:cNvSpPr/>
            <p:nvPr/>
          </p:nvSpPr>
          <p:spPr>
            <a:xfrm>
              <a:off x="0" y="0"/>
              <a:ext cx="4816592" cy="626160"/>
            </a:xfrm>
            <a:custGeom>
              <a:avLst/>
              <a:gdLst/>
              <a:ahLst/>
              <a:cxnLst/>
              <a:rect l="l" t="t" r="r" b="b"/>
              <a:pathLst>
                <a:path w="4816592" h="626160">
                  <a:moveTo>
                    <a:pt x="0" y="0"/>
                  </a:moveTo>
                  <a:lnTo>
                    <a:pt x="4816592" y="0"/>
                  </a:lnTo>
                  <a:lnTo>
                    <a:pt x="4816592" y="626160"/>
                  </a:lnTo>
                  <a:lnTo>
                    <a:pt x="0" y="626160"/>
                  </a:lnTo>
                  <a:close/>
                </a:path>
              </a:pathLst>
            </a:custGeom>
            <a:solidFill>
              <a:srgbClr val="634C50">
                <a:alpha val="49804"/>
              </a:srgbClr>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520"/>
                </a:lnSpc>
              </a:pPr>
              <a:endParaRPr/>
            </a:p>
          </p:txBody>
        </p:sp>
      </p:grpSp>
      <p:sp>
        <p:nvSpPr>
          <p:cNvPr id="10" name="TextBox 10"/>
          <p:cNvSpPr txBox="1"/>
          <p:nvPr/>
        </p:nvSpPr>
        <p:spPr>
          <a:xfrm>
            <a:off x="2903549" y="695001"/>
            <a:ext cx="12480898" cy="987450"/>
          </a:xfrm>
          <a:prstGeom prst="rect">
            <a:avLst/>
          </a:prstGeom>
        </p:spPr>
        <p:txBody>
          <a:bodyPr lIns="0" tIns="0" rIns="0" bIns="0" rtlCol="0" anchor="t">
            <a:spAutoFit/>
          </a:bodyPr>
          <a:lstStyle/>
          <a:p>
            <a:pPr marL="0" lvl="0" indent="0" algn="ctr">
              <a:lnSpc>
                <a:spcPts val="7700"/>
              </a:lnSpc>
              <a:spcBef>
                <a:spcPct val="0"/>
              </a:spcBef>
            </a:pPr>
            <a:r>
              <a:rPr lang="en-US" sz="7000" b="1" spc="-140" dirty="0">
                <a:solidFill>
                  <a:srgbClr val="FFFFFF"/>
                </a:solidFill>
                <a:latin typeface="Calibri (MS) Bold"/>
              </a:rPr>
              <a:t>RESULT ANALYSIS</a:t>
            </a: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1600" y="2486671"/>
            <a:ext cx="7673340" cy="7533629"/>
          </a:xfrm>
          <a:prstGeom prst="rect">
            <a:avLst/>
          </a:prstGeom>
        </p:spPr>
      </p:pic>
      <p:sp>
        <p:nvSpPr>
          <p:cNvPr id="12" name="TextBox 11"/>
          <p:cNvSpPr txBox="1"/>
          <p:nvPr/>
        </p:nvSpPr>
        <p:spPr>
          <a:xfrm>
            <a:off x="10287000" y="5724927"/>
            <a:ext cx="6781800" cy="1323439"/>
          </a:xfrm>
          <a:prstGeom prst="rect">
            <a:avLst/>
          </a:prstGeom>
          <a:noFill/>
        </p:spPr>
        <p:txBody>
          <a:bodyPr wrap="square" rtlCol="0">
            <a:spAutoFit/>
          </a:bodyPr>
          <a:lstStyle/>
          <a:p>
            <a:pPr algn="just"/>
            <a:r>
              <a:rPr lang="en-US" sz="4000" b="1" dirty="0"/>
              <a:t>Visual representation of our actual and predicted dataset</a:t>
            </a:r>
          </a:p>
        </p:txBody>
      </p:sp>
    </p:spTree>
    <p:extLst>
      <p:ext uri="{BB962C8B-B14F-4D97-AF65-F5344CB8AC3E}">
        <p14:creationId xmlns:p14="http://schemas.microsoft.com/office/powerpoint/2010/main" val="3297458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2377452"/>
            <a:chOff x="0" y="0"/>
            <a:chExt cx="24384000" cy="3169936"/>
          </a:xfrm>
        </p:grpSpPr>
        <p:pic>
          <p:nvPicPr>
            <p:cNvPr id="3" name="Picture 3"/>
            <p:cNvPicPr>
              <a:picLocks noChangeAspect="1"/>
            </p:cNvPicPr>
            <p:nvPr/>
          </p:nvPicPr>
          <p:blipFill>
            <a:blip r:embed="rId3"/>
            <a:srcRect t="42109" b="38378"/>
            <a:stretch>
              <a:fillRect/>
            </a:stretch>
          </p:blipFill>
          <p:spPr>
            <a:xfrm>
              <a:off x="0" y="0"/>
              <a:ext cx="24384000" cy="3169936"/>
            </a:xfrm>
            <a:prstGeom prst="rect">
              <a:avLst/>
            </a:prstGeom>
          </p:spPr>
        </p:pic>
      </p:grpSp>
      <p:sp>
        <p:nvSpPr>
          <p:cNvPr id="4" name="Freeform 4"/>
          <p:cNvSpPr/>
          <p:nvPr/>
        </p:nvSpPr>
        <p:spPr>
          <a:xfrm>
            <a:off x="0" y="0"/>
            <a:ext cx="18288000" cy="2377452"/>
          </a:xfrm>
          <a:custGeom>
            <a:avLst/>
            <a:gdLst/>
            <a:ahLst/>
            <a:cxnLst/>
            <a:rect l="l" t="t" r="r" b="b"/>
            <a:pathLst>
              <a:path w="18288000" h="2377452">
                <a:moveTo>
                  <a:pt x="0" y="0"/>
                </a:moveTo>
                <a:lnTo>
                  <a:pt x="18288000" y="0"/>
                </a:lnTo>
                <a:lnTo>
                  <a:pt x="18288000" y="2377452"/>
                </a:lnTo>
                <a:lnTo>
                  <a:pt x="0" y="2377452"/>
                </a:lnTo>
                <a:lnTo>
                  <a:pt x="0" y="0"/>
                </a:lnTo>
                <a:close/>
              </a:path>
            </a:pathLst>
          </a:custGeom>
          <a:blipFill>
            <a:blip r:embed="rId4"/>
            <a:stretch>
              <a:fillRect t="-349216" b="-62318"/>
            </a:stretch>
          </a:blipFill>
        </p:spPr>
        <p:txBody>
          <a:bodyPr/>
          <a:lstStyle/>
          <a:p>
            <a:endParaRPr lang="en-US"/>
          </a:p>
        </p:txBody>
      </p:sp>
      <p:grpSp>
        <p:nvGrpSpPr>
          <p:cNvPr id="5" name="Group 5"/>
          <p:cNvGrpSpPr/>
          <p:nvPr/>
        </p:nvGrpSpPr>
        <p:grpSpPr>
          <a:xfrm>
            <a:off x="0" y="0"/>
            <a:ext cx="18288000" cy="2377452"/>
            <a:chOff x="0" y="0"/>
            <a:chExt cx="4816593" cy="626160"/>
          </a:xfrm>
        </p:grpSpPr>
        <p:sp>
          <p:nvSpPr>
            <p:cNvPr id="6" name="Freeform 6"/>
            <p:cNvSpPr/>
            <p:nvPr/>
          </p:nvSpPr>
          <p:spPr>
            <a:xfrm>
              <a:off x="0" y="0"/>
              <a:ext cx="4816592" cy="626160"/>
            </a:xfrm>
            <a:custGeom>
              <a:avLst/>
              <a:gdLst/>
              <a:ahLst/>
              <a:cxnLst/>
              <a:rect l="l" t="t" r="r" b="b"/>
              <a:pathLst>
                <a:path w="4816592" h="626160">
                  <a:moveTo>
                    <a:pt x="0" y="0"/>
                  </a:moveTo>
                  <a:lnTo>
                    <a:pt x="4816592" y="0"/>
                  </a:lnTo>
                  <a:lnTo>
                    <a:pt x="4816592" y="626160"/>
                  </a:lnTo>
                  <a:lnTo>
                    <a:pt x="0" y="626160"/>
                  </a:lnTo>
                  <a:close/>
                </a:path>
              </a:pathLst>
            </a:custGeom>
            <a:solidFill>
              <a:srgbClr val="634C50">
                <a:alpha val="49804"/>
              </a:srgbClr>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520"/>
                </a:lnSpc>
              </a:pPr>
              <a:endParaRPr/>
            </a:p>
          </p:txBody>
        </p:sp>
      </p:grpSp>
      <p:sp>
        <p:nvSpPr>
          <p:cNvPr id="8" name="Freeform 8"/>
          <p:cNvSpPr/>
          <p:nvPr/>
        </p:nvSpPr>
        <p:spPr>
          <a:xfrm>
            <a:off x="5334149" y="3086100"/>
            <a:ext cx="7619703" cy="6618723"/>
          </a:xfrm>
          <a:custGeom>
            <a:avLst/>
            <a:gdLst/>
            <a:ahLst/>
            <a:cxnLst/>
            <a:rect l="l" t="t" r="r" b="b"/>
            <a:pathLst>
              <a:path w="7619703" h="6618723">
                <a:moveTo>
                  <a:pt x="0" y="0"/>
                </a:moveTo>
                <a:lnTo>
                  <a:pt x="7619702" y="0"/>
                </a:lnTo>
                <a:lnTo>
                  <a:pt x="7619702" y="6618723"/>
                </a:lnTo>
                <a:lnTo>
                  <a:pt x="0" y="6618723"/>
                </a:lnTo>
                <a:lnTo>
                  <a:pt x="0" y="0"/>
                </a:lnTo>
                <a:close/>
              </a:path>
            </a:pathLst>
          </a:custGeom>
          <a:blipFill>
            <a:blip r:embed="rId5"/>
            <a:stretch>
              <a:fillRect/>
            </a:stretch>
          </a:blipFill>
        </p:spPr>
        <p:txBody>
          <a:bodyPr/>
          <a:lstStyle/>
          <a:p>
            <a:endParaRPr lang="en-US"/>
          </a:p>
        </p:txBody>
      </p:sp>
      <p:sp>
        <p:nvSpPr>
          <p:cNvPr id="9" name="TextBox 9"/>
          <p:cNvSpPr txBox="1"/>
          <p:nvPr/>
        </p:nvSpPr>
        <p:spPr>
          <a:xfrm>
            <a:off x="2903549" y="695001"/>
            <a:ext cx="12480898" cy="987450"/>
          </a:xfrm>
          <a:prstGeom prst="rect">
            <a:avLst/>
          </a:prstGeom>
        </p:spPr>
        <p:txBody>
          <a:bodyPr lIns="0" tIns="0" rIns="0" bIns="0" rtlCol="0" anchor="t">
            <a:spAutoFit/>
          </a:bodyPr>
          <a:lstStyle/>
          <a:p>
            <a:pPr marL="0" lvl="0" indent="0" algn="ctr">
              <a:lnSpc>
                <a:spcPts val="7700"/>
              </a:lnSpc>
              <a:spcBef>
                <a:spcPct val="0"/>
              </a:spcBef>
            </a:pPr>
            <a:r>
              <a:rPr lang="en-US" sz="7000" b="1" spc="-140" dirty="0">
                <a:solidFill>
                  <a:srgbClr val="FFFFFF"/>
                </a:solidFill>
                <a:latin typeface="Calibri (MS) Bold"/>
              </a:rPr>
              <a:t>COMPARE RESULT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b="-18583"/>
            </a:stretch>
          </a:blipFill>
        </p:spPr>
        <p:txBody>
          <a:bodyPr/>
          <a:lstStyle/>
          <a:p>
            <a:endParaRPr lang="en-US"/>
          </a:p>
        </p:txBody>
      </p:sp>
      <p:sp>
        <p:nvSpPr>
          <p:cNvPr id="4" name="AutoShape 4"/>
          <p:cNvSpPr/>
          <p:nvPr/>
        </p:nvSpPr>
        <p:spPr>
          <a:xfrm>
            <a:off x="1028700" y="1028700"/>
            <a:ext cx="16230600" cy="8343900"/>
          </a:xfrm>
          <a:prstGeom prst="rect">
            <a:avLst/>
          </a:prstGeom>
          <a:solidFill>
            <a:srgbClr val="F8FFEF"/>
          </a:solidFill>
        </p:spPr>
        <p:txBody>
          <a:bodyPr/>
          <a:lstStyle/>
          <a:p>
            <a:endParaRPr lang="en-US"/>
          </a:p>
        </p:txBody>
      </p:sp>
      <p:sp>
        <p:nvSpPr>
          <p:cNvPr id="5" name="TextBox 5"/>
          <p:cNvSpPr txBox="1"/>
          <p:nvPr/>
        </p:nvSpPr>
        <p:spPr>
          <a:xfrm>
            <a:off x="2971800" y="1657066"/>
            <a:ext cx="12344400" cy="846386"/>
          </a:xfrm>
          <a:prstGeom prst="rect">
            <a:avLst/>
          </a:prstGeom>
        </p:spPr>
        <p:txBody>
          <a:bodyPr lIns="0" tIns="0" rIns="0" bIns="0" rtlCol="0" anchor="t">
            <a:spAutoFit/>
          </a:bodyPr>
          <a:lstStyle/>
          <a:p>
            <a:pPr marL="0" lvl="0" indent="0" algn="ctr">
              <a:lnSpc>
                <a:spcPts val="6600"/>
              </a:lnSpc>
              <a:spcBef>
                <a:spcPct val="0"/>
              </a:spcBef>
            </a:pPr>
            <a:r>
              <a:rPr lang="en-US" sz="6000" b="1" spc="-120" dirty="0">
                <a:solidFill>
                  <a:srgbClr val="634C50"/>
                </a:solidFill>
                <a:latin typeface="Calibri (MS) Bold" panose="020F0702030404030204"/>
              </a:rPr>
              <a:t>OUTLINE OF THE PRESENTATION</a:t>
            </a:r>
          </a:p>
        </p:txBody>
      </p:sp>
      <p:sp>
        <p:nvSpPr>
          <p:cNvPr id="6" name="TextBox 6"/>
          <p:cNvSpPr txBox="1"/>
          <p:nvPr/>
        </p:nvSpPr>
        <p:spPr>
          <a:xfrm>
            <a:off x="3786862" y="2828158"/>
            <a:ext cx="10714276" cy="505523"/>
          </a:xfrm>
          <a:prstGeom prst="rect">
            <a:avLst/>
          </a:prstGeom>
        </p:spPr>
        <p:txBody>
          <a:bodyPr lIns="0" tIns="0" rIns="0" bIns="0" rtlCol="0" anchor="t">
            <a:spAutoFit/>
          </a:bodyPr>
          <a:lstStyle/>
          <a:p>
            <a:pPr algn="ctr">
              <a:lnSpc>
                <a:spcPts val="4200"/>
              </a:lnSpc>
            </a:pPr>
            <a:r>
              <a:rPr lang="en-US" sz="3000" b="1" dirty="0">
                <a:solidFill>
                  <a:srgbClr val="634C50"/>
                </a:solidFill>
                <a:latin typeface="Calibri (MS) Bold" panose="020F0702030404030204"/>
              </a:rPr>
              <a:t>THE PRESENTATION WILL BE DISCUSSED IN THE FOLLOWING ORDER</a:t>
            </a:r>
          </a:p>
        </p:txBody>
      </p:sp>
      <p:sp>
        <p:nvSpPr>
          <p:cNvPr id="7" name="TextBox 7"/>
          <p:cNvSpPr txBox="1"/>
          <p:nvPr/>
        </p:nvSpPr>
        <p:spPr>
          <a:xfrm>
            <a:off x="6396502" y="4142341"/>
            <a:ext cx="5494996" cy="4460837"/>
          </a:xfrm>
          <a:prstGeom prst="rect">
            <a:avLst/>
          </a:prstGeom>
        </p:spPr>
        <p:txBody>
          <a:bodyPr wrap="square" lIns="0" tIns="0" rIns="0" bIns="0" rtlCol="0" anchor="t">
            <a:spAutoFit/>
          </a:bodyPr>
          <a:lstStyle/>
          <a:p>
            <a:pPr marL="539750" lvl="1" indent="-269875">
              <a:lnSpc>
                <a:spcPts val="3500"/>
              </a:lnSpc>
              <a:buFont typeface="Arial" panose="020B0604020202020204"/>
              <a:buChar char="•"/>
            </a:pPr>
            <a:r>
              <a:rPr lang="en-US" sz="2500" b="1" dirty="0">
                <a:solidFill>
                  <a:srgbClr val="634C50"/>
                </a:solidFill>
                <a:latin typeface="Calibri (MS) Bold" panose="020F0702030404030204"/>
              </a:rPr>
              <a:t>INTRODUCTION</a:t>
            </a:r>
          </a:p>
          <a:p>
            <a:pPr marL="539750" lvl="1" indent="-269875">
              <a:lnSpc>
                <a:spcPts val="3500"/>
              </a:lnSpc>
              <a:buFont typeface="Arial" panose="020B0604020202020204"/>
              <a:buChar char="•"/>
            </a:pPr>
            <a:r>
              <a:rPr lang="en-US" sz="2500" b="1" dirty="0">
                <a:solidFill>
                  <a:srgbClr val="634C50"/>
                </a:solidFill>
                <a:latin typeface="Calibri (MS) Bold" panose="020F0702030404030204"/>
              </a:rPr>
              <a:t>ABOUT THIS RESEARCH</a:t>
            </a:r>
          </a:p>
          <a:p>
            <a:pPr marL="539750" lvl="1" indent="-269875">
              <a:lnSpc>
                <a:spcPts val="3500"/>
              </a:lnSpc>
              <a:buFont typeface="Arial" panose="020B0604020202020204"/>
              <a:buChar char="•"/>
            </a:pPr>
            <a:r>
              <a:rPr lang="en-US" sz="2500" b="1" dirty="0">
                <a:solidFill>
                  <a:srgbClr val="634C50"/>
                </a:solidFill>
                <a:latin typeface="Calibri (MS) Bold" panose="020F0702030404030204"/>
              </a:rPr>
              <a:t>HOW AI IS HELPING IN AGRICULTURE</a:t>
            </a:r>
          </a:p>
          <a:p>
            <a:pPr marL="539750" lvl="1" indent="-269875">
              <a:lnSpc>
                <a:spcPts val="3500"/>
              </a:lnSpc>
              <a:buFont typeface="Arial" panose="020B0604020202020204"/>
              <a:buChar char="•"/>
            </a:pPr>
            <a:r>
              <a:rPr lang="en-US" sz="2500" b="1" dirty="0">
                <a:solidFill>
                  <a:srgbClr val="634C50"/>
                </a:solidFill>
                <a:latin typeface="Calibri (MS) Bold" panose="020F0702030404030204"/>
              </a:rPr>
              <a:t>WHY TOMATO IS IMPORTANT?</a:t>
            </a:r>
          </a:p>
          <a:p>
            <a:pPr marL="539750" lvl="1" indent="-269875">
              <a:lnSpc>
                <a:spcPts val="3500"/>
              </a:lnSpc>
              <a:buFont typeface="Arial" panose="020B0604020202020204"/>
              <a:buChar char="•"/>
            </a:pPr>
            <a:r>
              <a:rPr lang="en-US" sz="2500" b="1" dirty="0">
                <a:solidFill>
                  <a:srgbClr val="634C50"/>
                </a:solidFill>
                <a:latin typeface="Calibri (MS) Bold" panose="020F0702030404030204"/>
              </a:rPr>
              <a:t>LITERATURE REVIEW</a:t>
            </a:r>
          </a:p>
          <a:p>
            <a:pPr marL="539750" lvl="1" indent="-269875">
              <a:lnSpc>
                <a:spcPts val="3500"/>
              </a:lnSpc>
              <a:buFont typeface="Arial" panose="020B0604020202020204"/>
              <a:buChar char="•"/>
            </a:pPr>
            <a:r>
              <a:rPr lang="en-US" sz="2500" b="1" dirty="0">
                <a:solidFill>
                  <a:srgbClr val="634C50"/>
                </a:solidFill>
                <a:latin typeface="Calibri (MS) Bold" panose="020F0702030404030204"/>
              </a:rPr>
              <a:t>METHODOLOGY</a:t>
            </a:r>
          </a:p>
          <a:p>
            <a:pPr marL="539750" lvl="1" indent="-269875">
              <a:lnSpc>
                <a:spcPts val="3500"/>
              </a:lnSpc>
              <a:buFont typeface="Arial" panose="020B0604020202020204"/>
              <a:buChar char="•"/>
            </a:pPr>
            <a:r>
              <a:rPr lang="en-US" sz="2500" b="1" dirty="0">
                <a:solidFill>
                  <a:srgbClr val="634C50"/>
                </a:solidFill>
                <a:latin typeface="Calibri (MS) Bold" panose="020F0702030404030204"/>
              </a:rPr>
              <a:t>MODEL ARCHITECTURE</a:t>
            </a:r>
          </a:p>
          <a:p>
            <a:pPr marL="539750" lvl="1" indent="-269875">
              <a:lnSpc>
                <a:spcPts val="3500"/>
              </a:lnSpc>
              <a:buFont typeface="Arial" panose="020B0604020202020204"/>
              <a:buChar char="•"/>
            </a:pPr>
            <a:r>
              <a:rPr lang="en-US" sz="2500" b="1" dirty="0">
                <a:solidFill>
                  <a:srgbClr val="634C50"/>
                </a:solidFill>
                <a:latin typeface="Calibri (MS) Bold" panose="020F0702030404030204"/>
              </a:rPr>
              <a:t>RESULT ANALYSIS</a:t>
            </a:r>
          </a:p>
          <a:p>
            <a:pPr marL="539750" lvl="1" indent="-269875">
              <a:lnSpc>
                <a:spcPts val="3500"/>
              </a:lnSpc>
              <a:buFont typeface="Arial" panose="020B0604020202020204"/>
              <a:buChar char="•"/>
            </a:pPr>
            <a:r>
              <a:rPr lang="en-US" sz="2500" b="1" dirty="0">
                <a:solidFill>
                  <a:srgbClr val="634C50"/>
                </a:solidFill>
                <a:latin typeface="Calibri (MS) Bold" panose="020F0702030404030204"/>
              </a:rPr>
              <a:t>COMPARE RESULT</a:t>
            </a:r>
          </a:p>
          <a:p>
            <a:pPr marL="539750" lvl="1" indent="-269875">
              <a:lnSpc>
                <a:spcPts val="3500"/>
              </a:lnSpc>
              <a:buFont typeface="Arial" panose="020B0604020202020204"/>
              <a:buChar char="•"/>
            </a:pPr>
            <a:r>
              <a:rPr lang="en-US" sz="2500" b="1" dirty="0">
                <a:solidFill>
                  <a:srgbClr val="634C50"/>
                </a:solidFill>
                <a:latin typeface="Calibri (MS) Bold" panose="020F0702030404030204"/>
              </a:rPr>
              <a:t>CONCLUSION</a:t>
            </a:r>
          </a:p>
        </p:txBody>
      </p:sp>
      <p:sp>
        <p:nvSpPr>
          <p:cNvPr id="8" name="AutoShape 8"/>
          <p:cNvSpPr/>
          <p:nvPr/>
        </p:nvSpPr>
        <p:spPr>
          <a:xfrm>
            <a:off x="4914900" y="3828016"/>
            <a:ext cx="8458200" cy="0"/>
          </a:xfrm>
          <a:prstGeom prst="line">
            <a:avLst/>
          </a:prstGeom>
          <a:ln w="76200" cap="flat">
            <a:solidFill>
              <a:srgbClr val="97C160"/>
            </a:solidFill>
            <a:prstDash val="solid"/>
            <a:headEnd type="none" w="sm" len="sm"/>
            <a:tailEnd type="none" w="sm" len="sm"/>
          </a:ln>
        </p:spPr>
        <p:txBody>
          <a:bodyPr/>
          <a:lstStyle/>
          <a:p>
            <a:pPr algn="ct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1207808" y="5395739"/>
            <a:ext cx="15872382" cy="2575521"/>
            <a:chOff x="-2016814" y="285961"/>
            <a:chExt cx="21163175" cy="3434029"/>
          </a:xfrm>
        </p:grpSpPr>
        <p:sp>
          <p:nvSpPr>
            <p:cNvPr id="3" name="TextBox 3"/>
            <p:cNvSpPr txBox="1"/>
            <p:nvPr/>
          </p:nvSpPr>
          <p:spPr>
            <a:xfrm>
              <a:off x="1" y="2523080"/>
              <a:ext cx="18419974" cy="1196910"/>
            </a:xfrm>
            <a:prstGeom prst="rect">
              <a:avLst/>
            </a:prstGeom>
          </p:spPr>
          <p:txBody>
            <a:bodyPr wrap="square" lIns="0" tIns="0" rIns="0" bIns="0" rtlCol="0" anchor="t">
              <a:spAutoFit/>
            </a:bodyPr>
            <a:lstStyle/>
            <a:p>
              <a:pPr marL="457200" indent="-457200">
                <a:lnSpc>
                  <a:spcPts val="3499"/>
                </a:lnSpc>
                <a:buFont typeface="Arial" panose="020B0604020202020204" pitchFamily="34" charset="0"/>
                <a:buChar char="•"/>
              </a:pPr>
              <a:r>
                <a:rPr lang="en-US" sz="3200" dirty="0">
                  <a:latin typeface="Calibri (MS) Bold"/>
                </a:rPr>
                <a:t>It took more time to compile the model.</a:t>
              </a:r>
            </a:p>
            <a:p>
              <a:pPr marL="457200" indent="-457200">
                <a:lnSpc>
                  <a:spcPts val="3499"/>
                </a:lnSpc>
                <a:buFont typeface="Arial" panose="020B0604020202020204" pitchFamily="34" charset="0"/>
                <a:buChar char="•"/>
              </a:pPr>
              <a:r>
                <a:rPr lang="en-US" sz="3200" dirty="0">
                  <a:latin typeface="Calibri (MS) Bold"/>
                </a:rPr>
                <a:t>Had to wait 30–40 minutes each time to see the effects on overall output.</a:t>
              </a:r>
            </a:p>
          </p:txBody>
        </p:sp>
        <p:sp>
          <p:nvSpPr>
            <p:cNvPr id="4" name="TextBox 4"/>
            <p:cNvSpPr txBox="1"/>
            <p:nvPr/>
          </p:nvSpPr>
          <p:spPr>
            <a:xfrm>
              <a:off x="-2016814" y="285961"/>
              <a:ext cx="21163175" cy="1316600"/>
            </a:xfrm>
            <a:prstGeom prst="rect">
              <a:avLst/>
            </a:prstGeom>
          </p:spPr>
          <p:txBody>
            <a:bodyPr wrap="square" lIns="0" tIns="0" rIns="0" bIns="0" rtlCol="0" anchor="t">
              <a:spAutoFit/>
            </a:bodyPr>
            <a:lstStyle/>
            <a:p>
              <a:pPr algn="ctr">
                <a:lnSpc>
                  <a:spcPts val="7700"/>
                </a:lnSpc>
                <a:spcBef>
                  <a:spcPct val="0"/>
                </a:spcBef>
              </a:pPr>
              <a:r>
                <a:rPr lang="en-US" sz="7000" b="1" spc="-140" dirty="0">
                  <a:solidFill>
                    <a:srgbClr val="634C50"/>
                  </a:solidFill>
                  <a:latin typeface="Calibri (MS) Bold"/>
                </a:rPr>
                <a:t>FACED PROBLEMS</a:t>
              </a:r>
            </a:p>
          </p:txBody>
        </p:sp>
      </p:grpSp>
      <p:grpSp>
        <p:nvGrpSpPr>
          <p:cNvPr id="5" name="Group 5"/>
          <p:cNvGrpSpPr/>
          <p:nvPr/>
        </p:nvGrpSpPr>
        <p:grpSpPr>
          <a:xfrm>
            <a:off x="1025525" y="1047750"/>
            <a:ext cx="16236950" cy="3657600"/>
            <a:chOff x="0" y="0"/>
            <a:chExt cx="21649267" cy="4876800"/>
          </a:xfrm>
        </p:grpSpPr>
        <p:pic>
          <p:nvPicPr>
            <p:cNvPr id="6" name="Picture 6"/>
            <p:cNvPicPr>
              <a:picLocks noChangeAspect="1"/>
            </p:cNvPicPr>
            <p:nvPr/>
          </p:nvPicPr>
          <p:blipFill>
            <a:blip r:embed="rId3"/>
            <a:srcRect t="48502" b="17686"/>
            <a:stretch>
              <a:fillRect/>
            </a:stretch>
          </p:blipFill>
          <p:spPr>
            <a:xfrm>
              <a:off x="0" y="0"/>
              <a:ext cx="21649267" cy="4876800"/>
            </a:xfrm>
            <a:prstGeom prst="rect">
              <a:avLst/>
            </a:prstGeom>
          </p:spPr>
        </p:pic>
      </p:grpSp>
      <p:sp>
        <p:nvSpPr>
          <p:cNvPr id="7" name="AutoShape 7"/>
          <p:cNvSpPr/>
          <p:nvPr/>
        </p:nvSpPr>
        <p:spPr>
          <a:xfrm>
            <a:off x="8629651" y="9552452"/>
            <a:ext cx="9658350" cy="0"/>
          </a:xfrm>
          <a:prstGeom prst="line">
            <a:avLst/>
          </a:prstGeom>
          <a:ln w="76200" cap="flat">
            <a:solidFill>
              <a:srgbClr val="97C160"/>
            </a:solidFill>
            <a:prstDash val="solid"/>
            <a:headEnd type="none" w="sm" len="sm"/>
            <a:tailEnd type="none" w="sm" len="sm"/>
          </a:ln>
        </p:spPr>
        <p:txBody>
          <a:bodyPr/>
          <a:lstStyle/>
          <a:p>
            <a:endParaRPr lang="en-US"/>
          </a:p>
        </p:txBody>
      </p:sp>
      <p:pic>
        <p:nvPicPr>
          <p:cNvPr id="2052" name="Picture 4" descr="Top 10 problems faced by MSME in India - iBlogs">
            <a:extLst>
              <a:ext uri="{FF2B5EF4-FFF2-40B4-BE49-F238E27FC236}">
                <a16:creationId xmlns:a16="http://schemas.microsoft.com/office/drawing/2014/main" id="{E4B4C385-4ED5-8C3C-E24D-39CF484253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5525" y="1047750"/>
            <a:ext cx="16236949"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3463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2312707" y="5448300"/>
            <a:ext cx="13662582" cy="2794322"/>
            <a:chOff x="-543616" y="694279"/>
            <a:chExt cx="18216775" cy="3725764"/>
          </a:xfrm>
        </p:grpSpPr>
        <p:sp>
          <p:nvSpPr>
            <p:cNvPr id="3" name="TextBox 3"/>
            <p:cNvSpPr txBox="1"/>
            <p:nvPr/>
          </p:nvSpPr>
          <p:spPr>
            <a:xfrm>
              <a:off x="-543616" y="2624680"/>
              <a:ext cx="18216775" cy="1795363"/>
            </a:xfrm>
            <a:prstGeom prst="rect">
              <a:avLst/>
            </a:prstGeom>
          </p:spPr>
          <p:txBody>
            <a:bodyPr wrap="square" lIns="0" tIns="0" rIns="0" bIns="0" rtlCol="0" anchor="t">
              <a:spAutoFit/>
            </a:bodyPr>
            <a:lstStyle/>
            <a:p>
              <a:pPr marL="342900" indent="-342900" algn="just">
                <a:lnSpc>
                  <a:spcPts val="3499"/>
                </a:lnSpc>
                <a:buFont typeface="Arial" panose="020B0604020202020204" pitchFamily="34" charset="0"/>
                <a:buChar char="•"/>
              </a:pPr>
              <a:r>
                <a:rPr lang="en-US" sz="3200" dirty="0">
                  <a:latin typeface="Calibri (MS) Bold"/>
                </a:rPr>
                <a:t>Implement this model in mobile apps.</a:t>
              </a:r>
            </a:p>
            <a:p>
              <a:pPr marL="342900" indent="-342900" algn="just">
                <a:lnSpc>
                  <a:spcPts val="3499"/>
                </a:lnSpc>
                <a:buFont typeface="Arial" panose="020B0604020202020204" pitchFamily="34" charset="0"/>
                <a:buChar char="•"/>
              </a:pPr>
              <a:r>
                <a:rPr lang="en-US" sz="3200" dirty="0">
                  <a:latin typeface="Calibri (MS) Bold"/>
                </a:rPr>
                <a:t>Collect more agricultural dataset and work with that.</a:t>
              </a:r>
            </a:p>
            <a:p>
              <a:pPr marL="342900" indent="-342900" algn="just">
                <a:lnSpc>
                  <a:spcPts val="3499"/>
                </a:lnSpc>
                <a:buFont typeface="Arial" panose="020B0604020202020204" pitchFamily="34" charset="0"/>
                <a:buChar char="•"/>
              </a:pPr>
              <a:r>
                <a:rPr lang="en-US" sz="3200" dirty="0">
                  <a:latin typeface="Calibri (MS) Bold"/>
                </a:rPr>
                <a:t>Will try other image classification models if it is more convenient in mobile apps.</a:t>
              </a:r>
            </a:p>
          </p:txBody>
        </p:sp>
        <p:sp>
          <p:nvSpPr>
            <p:cNvPr id="4" name="TextBox 4"/>
            <p:cNvSpPr txBox="1"/>
            <p:nvPr/>
          </p:nvSpPr>
          <p:spPr>
            <a:xfrm>
              <a:off x="0" y="694279"/>
              <a:ext cx="17129550" cy="1316600"/>
            </a:xfrm>
            <a:prstGeom prst="rect">
              <a:avLst/>
            </a:prstGeom>
          </p:spPr>
          <p:txBody>
            <a:bodyPr lIns="0" tIns="0" rIns="0" bIns="0" rtlCol="0" anchor="t">
              <a:spAutoFit/>
            </a:bodyPr>
            <a:lstStyle/>
            <a:p>
              <a:pPr marL="0" lvl="0" indent="0" algn="ctr">
                <a:lnSpc>
                  <a:spcPts val="7700"/>
                </a:lnSpc>
                <a:spcBef>
                  <a:spcPct val="0"/>
                </a:spcBef>
              </a:pPr>
              <a:r>
                <a:rPr lang="en-US" sz="7000" b="1" spc="-140" dirty="0">
                  <a:solidFill>
                    <a:srgbClr val="634C50"/>
                  </a:solidFill>
                  <a:latin typeface="Calibri (MS) Bold"/>
                </a:rPr>
                <a:t>FUTURE WORK</a:t>
              </a:r>
            </a:p>
          </p:txBody>
        </p:sp>
      </p:grpSp>
      <p:grpSp>
        <p:nvGrpSpPr>
          <p:cNvPr id="5" name="Group 5"/>
          <p:cNvGrpSpPr/>
          <p:nvPr/>
        </p:nvGrpSpPr>
        <p:grpSpPr>
          <a:xfrm>
            <a:off x="1025525" y="1047750"/>
            <a:ext cx="16236950" cy="3657600"/>
            <a:chOff x="0" y="0"/>
            <a:chExt cx="21649267" cy="4876800"/>
          </a:xfrm>
        </p:grpSpPr>
        <p:pic>
          <p:nvPicPr>
            <p:cNvPr id="6" name="Picture 6"/>
            <p:cNvPicPr>
              <a:picLocks noChangeAspect="1"/>
            </p:cNvPicPr>
            <p:nvPr/>
          </p:nvPicPr>
          <p:blipFill>
            <a:blip r:embed="rId3"/>
            <a:srcRect t="48502" b="17686"/>
            <a:stretch>
              <a:fillRect/>
            </a:stretch>
          </p:blipFill>
          <p:spPr>
            <a:xfrm>
              <a:off x="0" y="0"/>
              <a:ext cx="21649267" cy="4876800"/>
            </a:xfrm>
            <a:prstGeom prst="rect">
              <a:avLst/>
            </a:prstGeom>
          </p:spPr>
        </p:pic>
      </p:grpSp>
      <p:sp>
        <p:nvSpPr>
          <p:cNvPr id="7" name="AutoShape 7"/>
          <p:cNvSpPr/>
          <p:nvPr/>
        </p:nvSpPr>
        <p:spPr>
          <a:xfrm>
            <a:off x="8629651" y="9552452"/>
            <a:ext cx="9658350" cy="0"/>
          </a:xfrm>
          <a:prstGeom prst="line">
            <a:avLst/>
          </a:prstGeom>
          <a:ln w="76200" cap="flat">
            <a:solidFill>
              <a:srgbClr val="97C160"/>
            </a:solidFill>
            <a:prstDash val="solid"/>
            <a:headEnd type="none" w="sm" len="sm"/>
            <a:tailEnd type="none" w="sm" len="sm"/>
          </a:ln>
        </p:spPr>
        <p:txBody>
          <a:bodyPr/>
          <a:lstStyle/>
          <a:p>
            <a:endParaRPr lang="en-US"/>
          </a:p>
        </p:txBody>
      </p:sp>
      <p:pic>
        <p:nvPicPr>
          <p:cNvPr id="3076" name="Picture 4" descr="Hand Using Mobile Phone Inspecting Red Cherry Tomato Agricultural Garden — Stock Photo, Image">
            <a:extLst>
              <a:ext uri="{FF2B5EF4-FFF2-40B4-BE49-F238E27FC236}">
                <a16:creationId xmlns:a16="http://schemas.microsoft.com/office/drawing/2014/main" id="{5D640479-0B64-E63A-39E1-6CC125A40F8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0185"/>
          <a:stretch/>
        </p:blipFill>
        <p:spPr bwMode="auto">
          <a:xfrm>
            <a:off x="1025524" y="1047749"/>
            <a:ext cx="16236949" cy="3657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9062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2720416" y="5219700"/>
            <a:ext cx="12847166" cy="3894804"/>
            <a:chOff x="-4" y="389479"/>
            <a:chExt cx="17129554" cy="5193074"/>
          </a:xfrm>
        </p:grpSpPr>
        <p:sp>
          <p:nvSpPr>
            <p:cNvPr id="3" name="TextBox 3"/>
            <p:cNvSpPr txBox="1"/>
            <p:nvPr/>
          </p:nvSpPr>
          <p:spPr>
            <a:xfrm>
              <a:off x="0" y="2015080"/>
              <a:ext cx="17129550" cy="3567473"/>
            </a:xfrm>
            <a:prstGeom prst="rect">
              <a:avLst/>
            </a:prstGeom>
          </p:spPr>
          <p:txBody>
            <a:bodyPr wrap="square" lIns="0" tIns="0" rIns="0" bIns="0" rtlCol="0" anchor="t">
              <a:spAutoFit/>
            </a:bodyPr>
            <a:lstStyle/>
            <a:p>
              <a:pPr marL="342900" indent="-342900" algn="just">
                <a:lnSpc>
                  <a:spcPts val="3499"/>
                </a:lnSpc>
                <a:buFont typeface="Arial" panose="020B0604020202020204" pitchFamily="34" charset="0"/>
                <a:buChar char="•"/>
              </a:pPr>
              <a:r>
                <a:rPr lang="en-US" sz="2800" dirty="0">
                  <a:latin typeface="Calibri (MS) Bold"/>
                </a:rPr>
                <a:t>This paper was already published at the 4th International Conference on Data Analytics for Business and Industry, which was organized by the University of Bahrain.</a:t>
              </a:r>
            </a:p>
            <a:p>
              <a:pPr marL="342900" indent="-342900" algn="just">
                <a:lnSpc>
                  <a:spcPts val="3499"/>
                </a:lnSpc>
                <a:buFont typeface="Arial" panose="020B0604020202020204" pitchFamily="34" charset="0"/>
                <a:buChar char="•"/>
              </a:pPr>
              <a:r>
                <a:rPr lang="en-US" sz="2800" dirty="0">
                  <a:latin typeface="Calibri (MS) Bold"/>
                </a:rPr>
                <a:t>We have presented the paper at the online conference on October 25, 2023.</a:t>
              </a:r>
            </a:p>
            <a:p>
              <a:pPr marL="342900" indent="-342900" algn="just">
                <a:lnSpc>
                  <a:spcPts val="3499"/>
                </a:lnSpc>
                <a:buFont typeface="Arial" panose="020B0604020202020204" pitchFamily="34" charset="0"/>
                <a:buChar char="•"/>
              </a:pPr>
              <a:r>
                <a:rPr lang="en-US" sz="2800" dirty="0">
                  <a:latin typeface="Calibri (MS) Bold"/>
                </a:rPr>
                <a:t>We have received our participation certificate January 1, 2024</a:t>
              </a:r>
            </a:p>
            <a:p>
              <a:pPr marL="342900" indent="-342900" algn="just">
                <a:lnSpc>
                  <a:spcPts val="3499"/>
                </a:lnSpc>
                <a:buFont typeface="Arial" panose="020B0604020202020204" pitchFamily="34" charset="0"/>
                <a:buChar char="•"/>
              </a:pPr>
              <a:r>
                <a:rPr lang="en-US" sz="2800" dirty="0">
                  <a:latin typeface="Calibri (MS) Bold"/>
                </a:rPr>
                <a:t>The 2022 edition of the conference proceedings was published in </a:t>
              </a:r>
              <a:r>
                <a:rPr lang="en-US" sz="2800" dirty="0" err="1">
                  <a:latin typeface="Calibri (MS) Bold"/>
                </a:rPr>
                <a:t>IEEExplore</a:t>
              </a:r>
              <a:r>
                <a:rPr lang="en-US" sz="2800" dirty="0">
                  <a:latin typeface="Calibri (MS) Bold"/>
                </a:rPr>
                <a:t>: </a:t>
              </a:r>
              <a:r>
                <a:rPr lang="en-US" sz="2800" dirty="0">
                  <a:latin typeface="Calibri (MS) Bold"/>
                  <a:hlinkClick r:id="rId3"/>
                </a:rPr>
                <a:t>https://ieeexplore.ieee.org/xpl/conhome/10041434/proceeding</a:t>
              </a:r>
              <a:r>
                <a:rPr lang="en-US" sz="2800" dirty="0">
                  <a:latin typeface="Calibri (MS) Bold"/>
                </a:rPr>
                <a:t> </a:t>
              </a:r>
            </a:p>
          </p:txBody>
        </p:sp>
        <p:sp>
          <p:nvSpPr>
            <p:cNvPr id="4" name="TextBox 4"/>
            <p:cNvSpPr txBox="1"/>
            <p:nvPr/>
          </p:nvSpPr>
          <p:spPr>
            <a:xfrm>
              <a:off x="-4" y="389479"/>
              <a:ext cx="17129550" cy="1316601"/>
            </a:xfrm>
            <a:prstGeom prst="rect">
              <a:avLst/>
            </a:prstGeom>
          </p:spPr>
          <p:txBody>
            <a:bodyPr lIns="0" tIns="0" rIns="0" bIns="0" rtlCol="0" anchor="t">
              <a:spAutoFit/>
            </a:bodyPr>
            <a:lstStyle/>
            <a:p>
              <a:pPr marL="0" lvl="0" indent="0" algn="ctr">
                <a:lnSpc>
                  <a:spcPts val="7700"/>
                </a:lnSpc>
                <a:spcBef>
                  <a:spcPct val="0"/>
                </a:spcBef>
              </a:pPr>
              <a:r>
                <a:rPr lang="en-US" sz="7000" b="1" spc="-140" dirty="0">
                  <a:solidFill>
                    <a:srgbClr val="634C50"/>
                  </a:solidFill>
                  <a:latin typeface="Calibri (MS) Bold"/>
                </a:rPr>
                <a:t>PUBLICATIONS</a:t>
              </a:r>
            </a:p>
          </p:txBody>
        </p:sp>
      </p:grpSp>
      <p:sp>
        <p:nvSpPr>
          <p:cNvPr id="7" name="AutoShape 7"/>
          <p:cNvSpPr/>
          <p:nvPr/>
        </p:nvSpPr>
        <p:spPr>
          <a:xfrm>
            <a:off x="8629651" y="9552452"/>
            <a:ext cx="9658350" cy="0"/>
          </a:xfrm>
          <a:prstGeom prst="line">
            <a:avLst/>
          </a:prstGeom>
          <a:ln w="76200" cap="flat">
            <a:solidFill>
              <a:srgbClr val="97C160"/>
            </a:solidFill>
            <a:prstDash val="solid"/>
            <a:headEnd type="none" w="sm" len="sm"/>
            <a:tailEnd type="none" w="sm" len="sm"/>
          </a:ln>
        </p:spPr>
        <p:txBody>
          <a:bodyPr/>
          <a:lstStyle/>
          <a:p>
            <a:endParaRPr lang="en-US"/>
          </a:p>
        </p:txBody>
      </p:sp>
      <p:pic>
        <p:nvPicPr>
          <p:cNvPr id="9" name="Picture 8">
            <a:extLst>
              <a:ext uri="{FF2B5EF4-FFF2-40B4-BE49-F238E27FC236}">
                <a16:creationId xmlns:a16="http://schemas.microsoft.com/office/drawing/2014/main" id="{676404A8-A3CF-08FF-095E-EAA6E8BA899D}"/>
              </a:ext>
            </a:extLst>
          </p:cNvPr>
          <p:cNvPicPr>
            <a:picLocks noChangeAspect="1"/>
          </p:cNvPicPr>
          <p:nvPr/>
        </p:nvPicPr>
        <p:blipFill>
          <a:blip r:embed="rId4"/>
          <a:stretch>
            <a:fillRect/>
          </a:stretch>
        </p:blipFill>
        <p:spPr>
          <a:xfrm>
            <a:off x="1025522" y="865912"/>
            <a:ext cx="16236949" cy="4044430"/>
          </a:xfrm>
          <a:prstGeom prst="rect">
            <a:avLst/>
          </a:prstGeom>
        </p:spPr>
      </p:pic>
      <p:pic>
        <p:nvPicPr>
          <p:cNvPr id="17" name="Picture 16">
            <a:extLst>
              <a:ext uri="{FF2B5EF4-FFF2-40B4-BE49-F238E27FC236}">
                <a16:creationId xmlns:a16="http://schemas.microsoft.com/office/drawing/2014/main" id="{1BC2CF7D-F61E-6B14-ACF4-CC972F0883D0}"/>
              </a:ext>
            </a:extLst>
          </p:cNvPr>
          <p:cNvPicPr>
            <a:picLocks noChangeAspect="1"/>
          </p:cNvPicPr>
          <p:nvPr/>
        </p:nvPicPr>
        <p:blipFill>
          <a:blip r:embed="rId5"/>
          <a:stretch>
            <a:fillRect/>
          </a:stretch>
        </p:blipFill>
        <p:spPr>
          <a:xfrm>
            <a:off x="1600200" y="1378414"/>
            <a:ext cx="1971675" cy="3019425"/>
          </a:xfrm>
          <a:prstGeom prst="rect">
            <a:avLst/>
          </a:prstGeom>
        </p:spPr>
      </p:pic>
      <p:pic>
        <p:nvPicPr>
          <p:cNvPr id="19" name="Picture 18">
            <a:extLst>
              <a:ext uri="{FF2B5EF4-FFF2-40B4-BE49-F238E27FC236}">
                <a16:creationId xmlns:a16="http://schemas.microsoft.com/office/drawing/2014/main" id="{69601AEC-989C-0F60-36C7-6A7A3A3CC596}"/>
              </a:ext>
            </a:extLst>
          </p:cNvPr>
          <p:cNvPicPr>
            <a:picLocks noChangeAspect="1"/>
          </p:cNvPicPr>
          <p:nvPr/>
        </p:nvPicPr>
        <p:blipFill>
          <a:blip r:embed="rId6"/>
          <a:stretch>
            <a:fillRect/>
          </a:stretch>
        </p:blipFill>
        <p:spPr>
          <a:xfrm>
            <a:off x="13858875" y="1421276"/>
            <a:ext cx="2828925" cy="2933700"/>
          </a:xfrm>
          <a:prstGeom prst="rect">
            <a:avLst/>
          </a:prstGeom>
        </p:spPr>
      </p:pic>
    </p:spTree>
    <p:extLst>
      <p:ext uri="{BB962C8B-B14F-4D97-AF65-F5344CB8AC3E}">
        <p14:creationId xmlns:p14="http://schemas.microsoft.com/office/powerpoint/2010/main" val="10276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2046009" y="5038393"/>
            <a:ext cx="14195982" cy="3958199"/>
            <a:chOff x="-899213" y="-59664"/>
            <a:chExt cx="18927975" cy="5277600"/>
          </a:xfrm>
        </p:grpSpPr>
        <p:sp>
          <p:nvSpPr>
            <p:cNvPr id="3" name="TextBox 3"/>
            <p:cNvSpPr txBox="1"/>
            <p:nvPr/>
          </p:nvSpPr>
          <p:spPr>
            <a:xfrm>
              <a:off x="-899213" y="1650463"/>
              <a:ext cx="18927975" cy="3567473"/>
            </a:xfrm>
            <a:prstGeom prst="rect">
              <a:avLst/>
            </a:prstGeom>
          </p:spPr>
          <p:txBody>
            <a:bodyPr wrap="square" lIns="0" tIns="0" rIns="0" bIns="0" rtlCol="0" anchor="t">
              <a:spAutoFit/>
            </a:bodyPr>
            <a:lstStyle/>
            <a:p>
              <a:pPr algn="just">
                <a:lnSpc>
                  <a:spcPts val="3499"/>
                </a:lnSpc>
              </a:pPr>
              <a:r>
                <a:rPr lang="en-US" sz="2800" dirty="0">
                  <a:latin typeface="Calibri (MS) Bold"/>
                </a:rPr>
                <a:t>CNN architecture is the backbone for an automated system to identify critical tomato diseases such as Bacterial Spot, Black Mold, Gray Spot, Late Blight, and Powdery Mildew. The system is engineered to minimize computational complexity, making it efficient and user-friendly for farmers. Future developments aim to extend the system's capabilities to include diseases affecting a broader range of plant species. Additionally, ongoing research is centered on automating the evaluation of disease severity to enhance the system's utility further.</a:t>
              </a:r>
            </a:p>
          </p:txBody>
        </p:sp>
        <p:sp>
          <p:nvSpPr>
            <p:cNvPr id="4" name="TextBox 4"/>
            <p:cNvSpPr txBox="1"/>
            <p:nvPr/>
          </p:nvSpPr>
          <p:spPr>
            <a:xfrm>
              <a:off x="0" y="-59664"/>
              <a:ext cx="17129550" cy="1316600"/>
            </a:xfrm>
            <a:prstGeom prst="rect">
              <a:avLst/>
            </a:prstGeom>
          </p:spPr>
          <p:txBody>
            <a:bodyPr lIns="0" tIns="0" rIns="0" bIns="0" rtlCol="0" anchor="t">
              <a:spAutoFit/>
            </a:bodyPr>
            <a:lstStyle/>
            <a:p>
              <a:pPr marL="0" lvl="0" indent="0" algn="ctr">
                <a:lnSpc>
                  <a:spcPts val="7700"/>
                </a:lnSpc>
                <a:spcBef>
                  <a:spcPct val="0"/>
                </a:spcBef>
              </a:pPr>
              <a:r>
                <a:rPr lang="en-US" sz="7000" b="1" spc="-140" dirty="0">
                  <a:solidFill>
                    <a:srgbClr val="634C50"/>
                  </a:solidFill>
                  <a:latin typeface="Calibri (MS) Bold"/>
                </a:rPr>
                <a:t>CONCLUSION</a:t>
              </a:r>
            </a:p>
          </p:txBody>
        </p:sp>
      </p:grpSp>
      <p:grpSp>
        <p:nvGrpSpPr>
          <p:cNvPr id="5" name="Group 5"/>
          <p:cNvGrpSpPr/>
          <p:nvPr/>
        </p:nvGrpSpPr>
        <p:grpSpPr>
          <a:xfrm>
            <a:off x="1025525" y="1047750"/>
            <a:ext cx="16236950" cy="3657600"/>
            <a:chOff x="0" y="0"/>
            <a:chExt cx="21649267" cy="4876800"/>
          </a:xfrm>
        </p:grpSpPr>
        <p:pic>
          <p:nvPicPr>
            <p:cNvPr id="6" name="Picture 6"/>
            <p:cNvPicPr>
              <a:picLocks noChangeAspect="1"/>
            </p:cNvPicPr>
            <p:nvPr/>
          </p:nvPicPr>
          <p:blipFill>
            <a:blip r:embed="rId3"/>
            <a:srcRect t="48502" b="17686"/>
            <a:stretch>
              <a:fillRect/>
            </a:stretch>
          </p:blipFill>
          <p:spPr>
            <a:xfrm>
              <a:off x="0" y="0"/>
              <a:ext cx="21649267" cy="4876800"/>
            </a:xfrm>
            <a:prstGeom prst="rect">
              <a:avLst/>
            </a:prstGeom>
          </p:spPr>
        </p:pic>
      </p:grpSp>
      <p:sp>
        <p:nvSpPr>
          <p:cNvPr id="7" name="AutoShape 7"/>
          <p:cNvSpPr/>
          <p:nvPr/>
        </p:nvSpPr>
        <p:spPr>
          <a:xfrm flipV="1">
            <a:off x="8629651" y="9486900"/>
            <a:ext cx="9658350" cy="65552"/>
          </a:xfrm>
          <a:prstGeom prst="line">
            <a:avLst/>
          </a:prstGeom>
          <a:ln w="76200" cap="flat">
            <a:solidFill>
              <a:srgbClr val="97C160"/>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3920392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sp>
        <p:nvSpPr>
          <p:cNvPr id="4" name="TextBox 4"/>
          <p:cNvSpPr txBox="1"/>
          <p:nvPr/>
        </p:nvSpPr>
        <p:spPr>
          <a:xfrm>
            <a:off x="1085383" y="2019300"/>
            <a:ext cx="16117234" cy="578363"/>
          </a:xfrm>
          <a:prstGeom prst="rect">
            <a:avLst/>
          </a:prstGeom>
        </p:spPr>
        <p:txBody>
          <a:bodyPr wrap="square" lIns="0" tIns="0" rIns="0" bIns="0" rtlCol="0" anchor="t">
            <a:spAutoFit/>
          </a:bodyPr>
          <a:lstStyle/>
          <a:p>
            <a:pPr>
              <a:lnSpc>
                <a:spcPct val="150000"/>
              </a:lnSpc>
            </a:pPr>
            <a:endParaRPr lang="en-US" sz="2800" dirty="0">
              <a:latin typeface="Source Sans Pro Bold" panose="020B0604020202020204" charset="0"/>
              <a:ea typeface="Source Sans Pro Bold" panose="020B0604020202020204" charset="0"/>
            </a:endParaRPr>
          </a:p>
        </p:txBody>
      </p:sp>
      <p:sp>
        <p:nvSpPr>
          <p:cNvPr id="8" name="TextBox 7">
            <a:extLst>
              <a:ext uri="{FF2B5EF4-FFF2-40B4-BE49-F238E27FC236}">
                <a16:creationId xmlns:a16="http://schemas.microsoft.com/office/drawing/2014/main" id="{DEFE2512-F707-ACC6-85F7-1A05A5562C17}"/>
              </a:ext>
            </a:extLst>
          </p:cNvPr>
          <p:cNvSpPr txBox="1"/>
          <p:nvPr/>
        </p:nvSpPr>
        <p:spPr>
          <a:xfrm>
            <a:off x="4951426" y="800100"/>
            <a:ext cx="8385148" cy="987450"/>
          </a:xfrm>
          <a:prstGeom prst="rect">
            <a:avLst/>
          </a:prstGeom>
        </p:spPr>
        <p:txBody>
          <a:bodyPr lIns="0" tIns="0" rIns="0" bIns="0" rtlCol="0" anchor="t">
            <a:spAutoFit/>
          </a:bodyPr>
          <a:lstStyle/>
          <a:p>
            <a:pPr algn="ctr">
              <a:lnSpc>
                <a:spcPts val="7699"/>
              </a:lnSpc>
            </a:pPr>
            <a:r>
              <a:rPr lang="en-US" sz="6999" b="1" spc="-139" dirty="0">
                <a:solidFill>
                  <a:srgbClr val="5E763C"/>
                </a:solidFill>
                <a:latin typeface="Calibri (MS) Bold"/>
              </a:rPr>
              <a:t>REFERENCES</a:t>
            </a:r>
          </a:p>
        </p:txBody>
      </p:sp>
      <p:sp>
        <p:nvSpPr>
          <p:cNvPr id="3" name="TextBox 2">
            <a:extLst>
              <a:ext uri="{FF2B5EF4-FFF2-40B4-BE49-F238E27FC236}">
                <a16:creationId xmlns:a16="http://schemas.microsoft.com/office/drawing/2014/main" id="{973A3BED-23CF-3175-D9B5-6DDD0D9528AE}"/>
              </a:ext>
            </a:extLst>
          </p:cNvPr>
          <p:cNvSpPr txBox="1"/>
          <p:nvPr/>
        </p:nvSpPr>
        <p:spPr>
          <a:xfrm>
            <a:off x="1295400" y="2019300"/>
            <a:ext cx="15697200" cy="7694414"/>
          </a:xfrm>
          <a:prstGeom prst="rect">
            <a:avLst/>
          </a:prstGeom>
          <a:noFill/>
        </p:spPr>
        <p:txBody>
          <a:bodyPr wrap="square" rtlCol="0">
            <a:spAutoFit/>
          </a:bodyPr>
          <a:lstStyle/>
          <a:p>
            <a:pPr marL="342900" indent="-342900" algn="just">
              <a:buFont typeface="+mj-lt"/>
              <a:buAutoNum type="arabicPeriod"/>
            </a:pPr>
            <a:r>
              <a:rPr lang="en-US" sz="1900" dirty="0">
                <a:latin typeface="Calibri (MS) Bold" panose="020F0702030404030204"/>
              </a:rPr>
              <a:t>M. A. Iqbal, M. A. Iqbal, K. H. </a:t>
            </a:r>
            <a:r>
              <a:rPr lang="en-US" sz="1900" dirty="0" err="1">
                <a:latin typeface="Calibri (MS) Bold" panose="020F0702030404030204"/>
              </a:rPr>
              <a:t>Talukder</a:t>
            </a:r>
            <a:r>
              <a:rPr lang="en-US" sz="1900" dirty="0">
                <a:latin typeface="Calibri (MS) Bold" panose="020F0702030404030204"/>
              </a:rPr>
              <a:t>, and K. H. </a:t>
            </a:r>
            <a:r>
              <a:rPr lang="en-US" sz="1900" dirty="0" err="1">
                <a:latin typeface="Calibri (MS) Bold" panose="020F0702030404030204"/>
              </a:rPr>
              <a:t>Talukder</a:t>
            </a:r>
            <a:r>
              <a:rPr lang="en-US" sz="1900" dirty="0">
                <a:latin typeface="Calibri (MS) Bold" panose="020F0702030404030204"/>
              </a:rPr>
              <a:t>, "Detection of Potato Disease Using Image Segmentation and Machine Learning," in 2020 International Conference on Wireless Communications Signal Processing and Networking (</a:t>
            </a:r>
            <a:r>
              <a:rPr lang="en-US" sz="1900" dirty="0" err="1">
                <a:latin typeface="Calibri (MS) Bold" panose="020F0702030404030204"/>
              </a:rPr>
              <a:t>WiSPNET</a:t>
            </a:r>
            <a:r>
              <a:rPr lang="en-US" sz="1900" dirty="0">
                <a:latin typeface="Calibri (MS) Bold" panose="020F0702030404030204"/>
              </a:rPr>
              <a:t>), August 2020, </a:t>
            </a:r>
            <a:r>
              <a:rPr lang="en-US" sz="1900" dirty="0" err="1">
                <a:latin typeface="Calibri (MS) Bold" panose="020F0702030404030204"/>
              </a:rPr>
              <a:t>doi</a:t>
            </a:r>
            <a:r>
              <a:rPr lang="en-US" sz="1900" dirty="0">
                <a:latin typeface="Calibri (MS) Bold" panose="020F0702030404030204"/>
              </a:rPr>
              <a:t>: 10.1109/WiSPNET48689.2020.9198563.</a:t>
            </a:r>
          </a:p>
          <a:p>
            <a:pPr marL="342900" indent="-342900" algn="just">
              <a:buFont typeface="+mj-lt"/>
              <a:buAutoNum type="arabicPeriod"/>
            </a:pPr>
            <a:r>
              <a:rPr lang="en-US" sz="1900" dirty="0">
                <a:latin typeface="Calibri (MS) Bold" panose="020F0702030404030204"/>
              </a:rPr>
              <a:t>A. </a:t>
            </a:r>
            <a:r>
              <a:rPr lang="en-US" sz="1900" dirty="0" err="1">
                <a:latin typeface="Calibri (MS) Bold" panose="020F0702030404030204"/>
              </a:rPr>
              <a:t>Arshaghi</a:t>
            </a:r>
            <a:r>
              <a:rPr lang="en-US" sz="1900" dirty="0">
                <a:latin typeface="Calibri (MS) Bold" panose="020F0702030404030204"/>
              </a:rPr>
              <a:t>, M. </a:t>
            </a:r>
            <a:r>
              <a:rPr lang="en-US" sz="1900" dirty="0" err="1">
                <a:latin typeface="Calibri (MS) Bold" panose="020F0702030404030204"/>
              </a:rPr>
              <a:t>Ashourian</a:t>
            </a:r>
            <a:r>
              <a:rPr lang="en-US" sz="1900" dirty="0">
                <a:latin typeface="Calibri (MS) Bold" panose="020F0702030404030204"/>
              </a:rPr>
              <a:t>, and L. </a:t>
            </a:r>
            <a:r>
              <a:rPr lang="en-US" sz="1900" dirty="0" err="1">
                <a:latin typeface="Calibri (MS) Bold" panose="020F0702030404030204"/>
              </a:rPr>
              <a:t>Ghabeli</a:t>
            </a:r>
            <a:r>
              <a:rPr lang="en-US" sz="1900" dirty="0">
                <a:latin typeface="Calibri (MS) Bold" panose="020F0702030404030204"/>
              </a:rPr>
              <a:t>, "Potato diseases detection and classification using deep learning methods," Multimedia Tools and Applications, vol. 82, no. 4, Jul. 2022. </a:t>
            </a:r>
            <a:r>
              <a:rPr lang="en-US" sz="1900" dirty="0" err="1">
                <a:latin typeface="Calibri (MS) Bold" panose="020F0702030404030204"/>
              </a:rPr>
              <a:t>doi</a:t>
            </a:r>
            <a:r>
              <a:rPr lang="en-US" sz="1900" dirty="0">
                <a:latin typeface="Calibri (MS) Bold" panose="020F0702030404030204"/>
              </a:rPr>
              <a:t>: 10.1007/s11042-022-13390-1.</a:t>
            </a:r>
          </a:p>
          <a:p>
            <a:pPr marL="342900" indent="-342900" algn="just">
              <a:buFont typeface="+mj-lt"/>
              <a:buAutoNum type="arabicPeriod"/>
            </a:pPr>
            <a:r>
              <a:rPr lang="en-US" sz="1900" dirty="0">
                <a:latin typeface="Calibri (MS) Bold" panose="020F0702030404030204"/>
              </a:rPr>
              <a:t>N. E. Khalifa, M. H. N. Taha, L. Abou El-</a:t>
            </a:r>
            <a:r>
              <a:rPr lang="en-US" sz="1900" dirty="0" err="1">
                <a:latin typeface="Calibri (MS) Bold" panose="020F0702030404030204"/>
              </a:rPr>
              <a:t>Magd</a:t>
            </a:r>
            <a:r>
              <a:rPr lang="en-US" sz="1900" dirty="0">
                <a:latin typeface="Calibri (MS) Bold" panose="020F0702030404030204"/>
              </a:rPr>
              <a:t>, and A. E. </a:t>
            </a:r>
            <a:r>
              <a:rPr lang="en-US" sz="1900" dirty="0" err="1">
                <a:latin typeface="Calibri (MS) Bold" panose="020F0702030404030204"/>
              </a:rPr>
              <a:t>Hassanien</a:t>
            </a:r>
            <a:r>
              <a:rPr lang="en-US" sz="1900" dirty="0">
                <a:latin typeface="Calibri (MS) Bold" panose="020F0702030404030204"/>
              </a:rPr>
              <a:t>, "Artificial Intelligence in Potato Leaf Disease Classification: A Deep Learning Approach," in Machine Learning and Big Data Analytics Paradigms: Analysis, Applications and Challenges, 2021, </a:t>
            </a:r>
            <a:r>
              <a:rPr lang="en-US" sz="1900" dirty="0" err="1">
                <a:latin typeface="Calibri (MS) Bold" panose="020F0702030404030204"/>
              </a:rPr>
              <a:t>doi</a:t>
            </a:r>
            <a:r>
              <a:rPr lang="en-US" sz="1900" dirty="0">
                <a:latin typeface="Calibri (MS) Bold" panose="020F0702030404030204"/>
              </a:rPr>
              <a:t>: 10.1007/978-3- 030-59338-4_4.</a:t>
            </a:r>
          </a:p>
          <a:p>
            <a:pPr marL="342900" indent="-342900" algn="just">
              <a:buFont typeface="+mj-lt"/>
              <a:buAutoNum type="arabicPeriod"/>
            </a:pPr>
            <a:r>
              <a:rPr lang="en-US" sz="1900" dirty="0">
                <a:latin typeface="Calibri (MS) Bold" panose="020F0702030404030204"/>
              </a:rPr>
              <a:t>M. Islam, A. Dinh, K. Wahid, and P. Bhowmik, "Detection of potato diseases using image segmentation and multi-class support vector machine," in 2017 IEEE 30th Canadian Conference on Electrical and Computer Engineering (CCECE), April 2017, pp. 1-4, </a:t>
            </a:r>
            <a:r>
              <a:rPr lang="en-US" sz="1900" dirty="0" err="1">
                <a:latin typeface="Calibri (MS) Bold" panose="020F0702030404030204"/>
              </a:rPr>
              <a:t>doi</a:t>
            </a:r>
            <a:r>
              <a:rPr lang="en-US" sz="1900" dirty="0">
                <a:latin typeface="Calibri (MS) Bold" panose="020F0702030404030204"/>
              </a:rPr>
              <a:t>: 10.1109/CCECE.2017.7946594.</a:t>
            </a:r>
          </a:p>
          <a:p>
            <a:pPr marL="342900" indent="-342900" algn="just">
              <a:buFont typeface="+mj-lt"/>
              <a:buAutoNum type="arabicPeriod"/>
            </a:pPr>
            <a:r>
              <a:rPr lang="en-US" sz="1900" dirty="0">
                <a:latin typeface="Calibri (MS) Bold" panose="020F0702030404030204"/>
              </a:rPr>
              <a:t>A. A. </a:t>
            </a:r>
            <a:r>
              <a:rPr lang="en-US" sz="1900" dirty="0" err="1">
                <a:latin typeface="Calibri (MS) Bold" panose="020F0702030404030204"/>
              </a:rPr>
              <a:t>Elsharif</a:t>
            </a:r>
            <a:r>
              <a:rPr lang="en-US" sz="1900" dirty="0">
                <a:latin typeface="Calibri (MS) Bold" panose="020F0702030404030204"/>
              </a:rPr>
              <a:t>, I. M. </a:t>
            </a:r>
            <a:r>
              <a:rPr lang="en-US" sz="1900" dirty="0" err="1">
                <a:latin typeface="Calibri (MS) Bold" panose="020F0702030404030204"/>
              </a:rPr>
              <a:t>Dheir</a:t>
            </a:r>
            <a:r>
              <a:rPr lang="en-US" sz="1900" dirty="0">
                <a:latin typeface="Calibri (MS) Bold" panose="020F0702030404030204"/>
              </a:rPr>
              <a:t>, A. S. Abu </a:t>
            </a:r>
            <a:r>
              <a:rPr lang="en-US" sz="1900" dirty="0" err="1">
                <a:latin typeface="Calibri (MS) Bold" panose="020F0702030404030204"/>
              </a:rPr>
              <a:t>Mettleq</a:t>
            </a:r>
            <a:r>
              <a:rPr lang="en-US" sz="1900" dirty="0">
                <a:latin typeface="Calibri (MS) Bold" panose="020F0702030404030204"/>
              </a:rPr>
              <a:t>, and S. S. Abu-Naser, "Potato Classification Using Deep Learning," International Journal of Academic Pedagogical Research (IJAPR), vol. 3, no. 12, pp. 1-8, Dec. 2019. [Online]. Available: www.ijeais.org/ijapr ISSN: 2643-9603.</a:t>
            </a:r>
          </a:p>
          <a:p>
            <a:pPr marL="342900" indent="-342900" algn="just">
              <a:buFont typeface="+mj-lt"/>
              <a:buAutoNum type="arabicPeriod"/>
            </a:pPr>
            <a:r>
              <a:rPr lang="en-US" sz="1900" dirty="0">
                <a:latin typeface="Calibri (MS) Bold" panose="020F0702030404030204"/>
              </a:rPr>
              <a:t>D. Oppenheim, D. Oppenheim, G. Shani, and G. Shani, "Potato Disease Classification Using Convolution Neural Networks," in Advances in Animal Biosciences, vol. 8, no. 2, pp. 244-249, Jul. 2017, </a:t>
            </a:r>
            <a:r>
              <a:rPr lang="en-US" sz="1900" dirty="0" err="1">
                <a:latin typeface="Calibri (MS) Bold" panose="020F0702030404030204"/>
              </a:rPr>
              <a:t>doi</a:t>
            </a:r>
            <a:r>
              <a:rPr lang="en-US" sz="1900" dirty="0">
                <a:latin typeface="Calibri (MS) Bold" panose="020F0702030404030204"/>
              </a:rPr>
              <a:t>: 10.1017/S2040470017001376.</a:t>
            </a:r>
          </a:p>
          <a:p>
            <a:pPr marL="342900" indent="-342900" algn="just">
              <a:buFont typeface="+mj-lt"/>
              <a:buAutoNum type="arabicPeriod"/>
            </a:pPr>
            <a:r>
              <a:rPr lang="en-US" sz="1900" dirty="0">
                <a:latin typeface="Calibri (MS) Bold" panose="020F0702030404030204"/>
              </a:rPr>
              <a:t>Smith, J., Johnson, K., &amp; Anderson, J. (2017). Deep learning for plant disease detection and diagnosis. Computers and Electronics in Agriculture, 139, 27-34.</a:t>
            </a:r>
          </a:p>
          <a:p>
            <a:pPr marL="342900" indent="-342900" algn="just">
              <a:buFont typeface="+mj-lt"/>
              <a:buAutoNum type="arabicPeriod"/>
            </a:pPr>
            <a:r>
              <a:rPr lang="en-US" sz="1900" dirty="0">
                <a:latin typeface="Calibri (MS) Bold" panose="020F0702030404030204"/>
              </a:rPr>
              <a:t>Wang, Y., Ma, H., Yang, H., Chen, Y., &amp; Zhang, X. (2019). Potato disease classification using deep learning and data augmentation. Information Processing in Agriculture, 6(2), 265-273.</a:t>
            </a:r>
          </a:p>
          <a:p>
            <a:pPr marL="342900" indent="-342900" algn="just">
              <a:buFont typeface="+mj-lt"/>
              <a:buAutoNum type="arabicPeriod"/>
            </a:pPr>
            <a:r>
              <a:rPr lang="en-US" sz="1900" dirty="0">
                <a:latin typeface="Calibri (MS) Bold" panose="020F0702030404030204"/>
              </a:rPr>
              <a:t>J. Lee, H. Park, and S. Kim, "Potato disease classification using convolutional neural networks," in Proceedings of the IEEE International Conference on Computer Vision Workshops, 2018, pp. 123-128.</a:t>
            </a:r>
          </a:p>
          <a:p>
            <a:pPr marL="342900" indent="-342900" algn="just">
              <a:buFont typeface="+mj-lt"/>
              <a:buAutoNum type="arabicPeriod"/>
            </a:pPr>
            <a:r>
              <a:rPr lang="en-US" sz="1900" dirty="0">
                <a:latin typeface="Calibri (MS) Bold" panose="020F0702030404030204"/>
              </a:rPr>
              <a:t>A. Gupta, S. Sharma, and R. Singh, "Comparative analysis of CNN and </a:t>
            </a:r>
            <a:r>
              <a:rPr lang="en-US" sz="1900" dirty="0" err="1">
                <a:latin typeface="Calibri (MS) Bold" panose="020F0702030404030204"/>
              </a:rPr>
              <a:t>DenseNet</a:t>
            </a:r>
            <a:r>
              <a:rPr lang="en-US" sz="1900" dirty="0">
                <a:latin typeface="Calibri (MS) Bold" panose="020F0702030404030204"/>
              </a:rPr>
              <a:t> for potato disease classification," in IEEE Transactions on Image Processing, vol. 27, no. 3, pp. 1500-1512, 2019.</a:t>
            </a:r>
          </a:p>
          <a:p>
            <a:pPr marL="342900" indent="-342900" algn="just">
              <a:buFont typeface="+mj-lt"/>
              <a:buAutoNum type="arabicPeriod"/>
            </a:pPr>
            <a:r>
              <a:rPr lang="en-US" sz="1900" dirty="0">
                <a:latin typeface="Calibri (MS) Bold" panose="020F0702030404030204"/>
              </a:rPr>
              <a:t>S. Patel, M. Desai, and R. Patel, "A deep learning approach for potato disease classification using </a:t>
            </a:r>
            <a:r>
              <a:rPr lang="en-US" sz="1900" dirty="0" err="1">
                <a:latin typeface="Calibri (MS) Bold" panose="020F0702030404030204"/>
              </a:rPr>
              <a:t>DenseNet</a:t>
            </a:r>
            <a:r>
              <a:rPr lang="en-US" sz="1900" dirty="0">
                <a:latin typeface="Calibri (MS) Bold" panose="020F0702030404030204"/>
              </a:rPr>
              <a:t>," in IEEE International Conference on Data Mining and Big Data Analytics, 2020, pp. 45-50.</a:t>
            </a:r>
          </a:p>
          <a:p>
            <a:pPr marL="342900" indent="-342900" algn="just">
              <a:buFont typeface="+mj-lt"/>
              <a:buAutoNum type="arabicPeriod"/>
            </a:pPr>
            <a:r>
              <a:rPr lang="en-US" sz="1900" dirty="0">
                <a:latin typeface="Calibri (MS) Bold" panose="020F0702030404030204"/>
              </a:rPr>
              <a:t>R. Chen, H. Zhang, and Q. Liu, "Enhancing potato disease classification accuracy with deep convolutional neural networks," in IEEE Transactions on Neural Networks and Learning Systems, vol. 29, no. 7, pp. 2874-2886, 2021.</a:t>
            </a:r>
          </a:p>
          <a:p>
            <a:pPr marL="342900" indent="-342900" algn="just">
              <a:buFont typeface="+mj-lt"/>
              <a:buAutoNum type="arabicPeriod"/>
            </a:pPr>
            <a:r>
              <a:rPr lang="en-US" sz="1900" dirty="0">
                <a:latin typeface="Calibri (MS) Bold" panose="020F0702030404030204"/>
              </a:rPr>
              <a:t>G. Kumar, S. Verma, and A. Mishra, "Performance comparison of CNN and </a:t>
            </a:r>
            <a:r>
              <a:rPr lang="en-US" sz="1900" dirty="0" err="1">
                <a:latin typeface="Calibri (MS) Bold" panose="020F0702030404030204"/>
              </a:rPr>
              <a:t>DenseNet</a:t>
            </a:r>
            <a:r>
              <a:rPr lang="en-US" sz="1900" dirty="0">
                <a:latin typeface="Calibri (MS) Bold" panose="020F0702030404030204"/>
              </a:rPr>
              <a:t> for potato disease classification using transfer learning," in Proceedings of the IEEE International Symposium on Circuits and Systems, 2017, pp. 321-326.</a:t>
            </a:r>
          </a:p>
        </p:txBody>
      </p:sp>
    </p:spTree>
    <p:extLst>
      <p:ext uri="{BB962C8B-B14F-4D97-AF65-F5344CB8AC3E}">
        <p14:creationId xmlns:p14="http://schemas.microsoft.com/office/powerpoint/2010/main" val="1195193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sp>
        <p:nvSpPr>
          <p:cNvPr id="2" name="Freeform 2"/>
          <p:cNvSpPr/>
          <p:nvPr/>
        </p:nvSpPr>
        <p:spPr>
          <a:xfrm>
            <a:off x="6057900" y="20574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070893"/>
            <a:chOff x="0" y="0"/>
            <a:chExt cx="24384000" cy="5427857"/>
          </a:xfrm>
        </p:grpSpPr>
        <p:pic>
          <p:nvPicPr>
            <p:cNvPr id="3" name="Picture 3"/>
            <p:cNvPicPr>
              <a:picLocks noChangeAspect="1"/>
            </p:cNvPicPr>
            <p:nvPr/>
          </p:nvPicPr>
          <p:blipFill>
            <a:blip r:embed="rId2"/>
            <a:srcRect t="36034" b="47771"/>
            <a:stretch>
              <a:fillRect/>
            </a:stretch>
          </p:blipFill>
          <p:spPr>
            <a:xfrm>
              <a:off x="0" y="0"/>
              <a:ext cx="24384000" cy="5427857"/>
            </a:xfrm>
            <a:prstGeom prst="rect">
              <a:avLst/>
            </a:prstGeom>
          </p:spPr>
        </p:pic>
      </p:grpSp>
      <p:sp>
        <p:nvSpPr>
          <p:cNvPr id="4" name="AutoShape 4"/>
          <p:cNvSpPr/>
          <p:nvPr/>
        </p:nvSpPr>
        <p:spPr>
          <a:xfrm flipV="1">
            <a:off x="0" y="9552452"/>
            <a:ext cx="9906000" cy="10648"/>
          </a:xfrm>
          <a:prstGeom prst="line">
            <a:avLst/>
          </a:prstGeom>
          <a:ln w="76200" cap="flat">
            <a:solidFill>
              <a:srgbClr val="97C160"/>
            </a:solidFill>
            <a:prstDash val="solid"/>
            <a:headEnd type="none" w="sm" len="sm"/>
            <a:tailEnd type="none" w="sm" len="sm"/>
          </a:ln>
        </p:spPr>
        <p:txBody>
          <a:bodyPr/>
          <a:lstStyle/>
          <a:p>
            <a:endParaRPr lang="en-US"/>
          </a:p>
        </p:txBody>
      </p:sp>
      <p:grpSp>
        <p:nvGrpSpPr>
          <p:cNvPr id="5" name="Group 5"/>
          <p:cNvGrpSpPr/>
          <p:nvPr/>
        </p:nvGrpSpPr>
        <p:grpSpPr>
          <a:xfrm>
            <a:off x="0" y="0"/>
            <a:ext cx="18288000" cy="4043015"/>
            <a:chOff x="0" y="0"/>
            <a:chExt cx="4816593" cy="1064827"/>
          </a:xfrm>
        </p:grpSpPr>
        <p:sp>
          <p:nvSpPr>
            <p:cNvPr id="6" name="Freeform 6"/>
            <p:cNvSpPr/>
            <p:nvPr/>
          </p:nvSpPr>
          <p:spPr>
            <a:xfrm>
              <a:off x="0" y="0"/>
              <a:ext cx="4816592" cy="1064827"/>
            </a:xfrm>
            <a:custGeom>
              <a:avLst/>
              <a:gdLst/>
              <a:ahLst/>
              <a:cxnLst/>
              <a:rect l="l" t="t" r="r" b="b"/>
              <a:pathLst>
                <a:path w="4816592" h="1064827">
                  <a:moveTo>
                    <a:pt x="0" y="0"/>
                  </a:moveTo>
                  <a:lnTo>
                    <a:pt x="4816592" y="0"/>
                  </a:lnTo>
                  <a:lnTo>
                    <a:pt x="4816592" y="1064827"/>
                  </a:lnTo>
                  <a:lnTo>
                    <a:pt x="0" y="1064827"/>
                  </a:lnTo>
                  <a:close/>
                </a:path>
              </a:pathLst>
            </a:custGeom>
            <a:solidFill>
              <a:srgbClr val="634C50">
                <a:alpha val="49804"/>
              </a:srgbClr>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520"/>
                </a:lnSpc>
              </a:pPr>
              <a:endParaRPr/>
            </a:p>
          </p:txBody>
        </p:sp>
      </p:grpSp>
      <p:grpSp>
        <p:nvGrpSpPr>
          <p:cNvPr id="8" name="Group 8"/>
          <p:cNvGrpSpPr/>
          <p:nvPr/>
        </p:nvGrpSpPr>
        <p:grpSpPr>
          <a:xfrm>
            <a:off x="1712628" y="1452637"/>
            <a:ext cx="15033598" cy="1782001"/>
            <a:chOff x="113903" y="298438"/>
            <a:chExt cx="20044798" cy="2376000"/>
          </a:xfrm>
        </p:grpSpPr>
        <p:sp>
          <p:nvSpPr>
            <p:cNvPr id="9" name="TextBox 9"/>
            <p:cNvSpPr txBox="1"/>
            <p:nvPr/>
          </p:nvSpPr>
          <p:spPr>
            <a:xfrm>
              <a:off x="113903" y="298438"/>
              <a:ext cx="20044798" cy="1525802"/>
            </a:xfrm>
            <a:prstGeom prst="rect">
              <a:avLst/>
            </a:prstGeom>
          </p:spPr>
          <p:txBody>
            <a:bodyPr lIns="0" tIns="0" rIns="0" bIns="0" rtlCol="0" anchor="t">
              <a:spAutoFit/>
            </a:bodyPr>
            <a:lstStyle/>
            <a:p>
              <a:pPr marL="0" lvl="0" indent="0" algn="ctr">
                <a:lnSpc>
                  <a:spcPts val="8800"/>
                </a:lnSpc>
                <a:spcBef>
                  <a:spcPct val="0"/>
                </a:spcBef>
              </a:pPr>
              <a:r>
                <a:rPr lang="en-US" sz="8800" b="1" spc="-160" dirty="0">
                  <a:solidFill>
                    <a:srgbClr val="FFFFFF"/>
                  </a:solidFill>
                  <a:latin typeface="Calibri (MS) Bold" panose="020F0702030404030204"/>
                </a:rPr>
                <a:t>INTRODUCTION</a:t>
              </a:r>
            </a:p>
          </p:txBody>
        </p:sp>
        <p:sp>
          <p:nvSpPr>
            <p:cNvPr id="10" name="TextBox 10"/>
            <p:cNvSpPr txBox="1"/>
            <p:nvPr/>
          </p:nvSpPr>
          <p:spPr>
            <a:xfrm>
              <a:off x="1686205" y="1882757"/>
              <a:ext cx="16641198" cy="791681"/>
            </a:xfrm>
            <a:prstGeom prst="rect">
              <a:avLst/>
            </a:prstGeom>
          </p:spPr>
          <p:txBody>
            <a:bodyPr lIns="0" tIns="0" rIns="0" bIns="0" rtlCol="0" anchor="t">
              <a:spAutoFit/>
            </a:bodyPr>
            <a:lstStyle/>
            <a:p>
              <a:pPr algn="ctr">
                <a:lnSpc>
                  <a:spcPts val="5040"/>
                </a:lnSpc>
              </a:pPr>
              <a:endParaRPr/>
            </a:p>
          </p:txBody>
        </p:sp>
      </p:grpSp>
      <p:sp>
        <p:nvSpPr>
          <p:cNvPr id="11" name="TextBox 11"/>
          <p:cNvSpPr txBox="1"/>
          <p:nvPr/>
        </p:nvSpPr>
        <p:spPr>
          <a:xfrm>
            <a:off x="2135875" y="4914900"/>
            <a:ext cx="14016246" cy="3512757"/>
          </a:xfrm>
          <a:prstGeom prst="rect">
            <a:avLst/>
          </a:prstGeom>
        </p:spPr>
        <p:txBody>
          <a:bodyPr wrap="square" lIns="0" tIns="0" rIns="0" bIns="0" rtlCol="0" anchor="t">
            <a:spAutoFit/>
          </a:bodyPr>
          <a:lstStyle/>
          <a:p>
            <a:pPr marL="457200" indent="-457200" algn="just">
              <a:lnSpc>
                <a:spcPts val="5600"/>
              </a:lnSpc>
              <a:buFont typeface="Arial" panose="020B0604020202020204" pitchFamily="34" charset="0"/>
              <a:buChar char="•"/>
            </a:pPr>
            <a:r>
              <a:rPr lang="en-US" sz="3000" dirty="0">
                <a:latin typeface="Calibri (MS) Bold" panose="020F0702030404030204"/>
              </a:rPr>
              <a:t>Essential to preserving global food security and economic stability.</a:t>
            </a:r>
          </a:p>
          <a:p>
            <a:pPr marL="457200" indent="-457200" algn="just">
              <a:lnSpc>
                <a:spcPts val="5600"/>
              </a:lnSpc>
              <a:buFont typeface="Arial" panose="020B0604020202020204" pitchFamily="34" charset="0"/>
              <a:buChar char="•"/>
            </a:pPr>
            <a:r>
              <a:rPr lang="en-US" sz="3000" dirty="0">
                <a:latin typeface="Calibri (MS) Bold" panose="020F0702030404030204"/>
              </a:rPr>
              <a:t>Tomatoes are a significant crop with widespread consumption.</a:t>
            </a:r>
          </a:p>
          <a:p>
            <a:pPr marL="457200" indent="-457200" algn="just">
              <a:lnSpc>
                <a:spcPts val="5600"/>
              </a:lnSpc>
              <a:buFont typeface="Arial" panose="020B0604020202020204" pitchFamily="34" charset="0"/>
              <a:buChar char="•"/>
            </a:pPr>
            <a:r>
              <a:rPr lang="en-US" sz="3000" dirty="0">
                <a:latin typeface="Calibri (MS) Bold" panose="020F0702030404030204"/>
              </a:rPr>
              <a:t>Disease management is crucial for sustainable and environmentally friendly agriculture.</a:t>
            </a:r>
          </a:p>
          <a:p>
            <a:pPr marL="457200" indent="-457200" algn="just">
              <a:lnSpc>
                <a:spcPts val="5600"/>
              </a:lnSpc>
              <a:buFont typeface="Arial" panose="020B0604020202020204" pitchFamily="34" charset="0"/>
              <a:buChar char="•"/>
            </a:pPr>
            <a:r>
              <a:rPr lang="en-US" sz="3000" dirty="0">
                <a:latin typeface="Calibri (MS) Bold" panose="020F0702030404030204"/>
              </a:rPr>
              <a:t>Reduces reliance on harmful pesticides.</a:t>
            </a:r>
          </a:p>
          <a:p>
            <a:pPr marL="457200" indent="-457200" algn="just">
              <a:lnSpc>
                <a:spcPts val="5600"/>
              </a:lnSpc>
              <a:buFont typeface="Arial" panose="020B0604020202020204" pitchFamily="34" charset="0"/>
              <a:buChar char="•"/>
            </a:pPr>
            <a:r>
              <a:rPr lang="en-US" sz="3000" dirty="0">
                <a:latin typeface="Calibri (MS) Bold" panose="020F0702030404030204"/>
              </a:rPr>
              <a:t>Contributes to healthier crops, better nutrition, and a more resilient food supply chain.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5184094" cy="10287000"/>
            <a:chOff x="0" y="0"/>
            <a:chExt cx="6912125" cy="13716000"/>
          </a:xfrm>
        </p:grpSpPr>
        <p:pic>
          <p:nvPicPr>
            <p:cNvPr id="3" name="Picture 3"/>
            <p:cNvPicPr>
              <a:picLocks noChangeAspect="1"/>
            </p:cNvPicPr>
            <p:nvPr/>
          </p:nvPicPr>
          <p:blipFill>
            <a:blip r:embed="rId2"/>
            <a:srcRect l="16201" r="50222"/>
            <a:stretch>
              <a:fillRect/>
            </a:stretch>
          </p:blipFill>
          <p:spPr>
            <a:xfrm>
              <a:off x="0" y="0"/>
              <a:ext cx="6912125" cy="13716000"/>
            </a:xfrm>
            <a:prstGeom prst="rect">
              <a:avLst/>
            </a:prstGeom>
          </p:spPr>
        </p:pic>
      </p:grpSp>
      <p:sp>
        <p:nvSpPr>
          <p:cNvPr id="4" name="TextBox 4"/>
          <p:cNvSpPr txBox="1"/>
          <p:nvPr/>
        </p:nvSpPr>
        <p:spPr>
          <a:xfrm>
            <a:off x="7518228" y="670804"/>
            <a:ext cx="8385148" cy="987450"/>
          </a:xfrm>
          <a:prstGeom prst="rect">
            <a:avLst/>
          </a:prstGeom>
        </p:spPr>
        <p:txBody>
          <a:bodyPr lIns="0" tIns="0" rIns="0" bIns="0" rtlCol="0" anchor="t">
            <a:spAutoFit/>
          </a:bodyPr>
          <a:lstStyle/>
          <a:p>
            <a:pPr algn="ctr">
              <a:lnSpc>
                <a:spcPts val="7700"/>
              </a:lnSpc>
            </a:pPr>
            <a:r>
              <a:rPr lang="en-US" sz="7000" b="1" spc="-139" dirty="0">
                <a:solidFill>
                  <a:srgbClr val="5E763C"/>
                </a:solidFill>
                <a:latin typeface="Calibri (MS) Bold" panose="020F0702030404030204"/>
              </a:rPr>
              <a:t>ABOUT THIS RESEARCH</a:t>
            </a:r>
          </a:p>
        </p:txBody>
      </p:sp>
      <p:sp>
        <p:nvSpPr>
          <p:cNvPr id="5" name="TextBox 5"/>
          <p:cNvSpPr txBox="1"/>
          <p:nvPr/>
        </p:nvSpPr>
        <p:spPr>
          <a:xfrm>
            <a:off x="6474372" y="2192215"/>
            <a:ext cx="10784928" cy="6396495"/>
          </a:xfrm>
          <a:prstGeom prst="rect">
            <a:avLst/>
          </a:prstGeom>
        </p:spPr>
        <p:txBody>
          <a:bodyPr lIns="0" tIns="0" rIns="0" bIns="0" rtlCol="0" anchor="t">
            <a:spAutoFit/>
          </a:bodyPr>
          <a:lstStyle/>
          <a:p>
            <a:pPr marL="518160" lvl="1" indent="-259080" algn="just">
              <a:lnSpc>
                <a:spcPct val="150000"/>
              </a:lnSpc>
              <a:buFont typeface="Arial" panose="020B0604020202020204"/>
              <a:buChar char="•"/>
            </a:pPr>
            <a:r>
              <a:rPr lang="en-US" sz="2800" dirty="0">
                <a:latin typeface="Calibri (MS) Bold" panose="020F0702030404030204"/>
                <a:cs typeface="Times New Roman" panose="02020603050405020304" pitchFamily="18" charset="0"/>
              </a:rPr>
              <a:t>Discussed plant diseases disrupt growth and impact crop yields</a:t>
            </a:r>
          </a:p>
          <a:p>
            <a:pPr marL="518160" lvl="1" indent="-259080" algn="just">
              <a:lnSpc>
                <a:spcPct val="150000"/>
              </a:lnSpc>
              <a:buFont typeface="Arial" panose="020B0604020202020204"/>
              <a:buChar char="•"/>
            </a:pPr>
            <a:r>
              <a:rPr lang="en-US" sz="2800" dirty="0">
                <a:latin typeface="Calibri (MS) Bold" panose="020F0702030404030204"/>
                <a:cs typeface="Times New Roman" panose="02020603050405020304" pitchFamily="18" charset="0"/>
              </a:rPr>
              <a:t>Plant disease classification</a:t>
            </a:r>
          </a:p>
          <a:p>
            <a:pPr marL="518160" lvl="1" indent="-259080" algn="just">
              <a:lnSpc>
                <a:spcPct val="150000"/>
              </a:lnSpc>
              <a:buFont typeface="Arial" panose="020B0604020202020204"/>
              <a:buChar char="•"/>
            </a:pPr>
            <a:r>
              <a:rPr lang="en-US" sz="2800" dirty="0">
                <a:latin typeface="Calibri (MS) Bold" panose="020F0702030404030204"/>
                <a:cs typeface="Times New Roman" panose="02020603050405020304" pitchFamily="18" charset="0"/>
              </a:rPr>
              <a:t>CNN model</a:t>
            </a:r>
          </a:p>
          <a:p>
            <a:pPr marL="518160" lvl="1" indent="-259080" algn="just">
              <a:lnSpc>
                <a:spcPct val="150000"/>
              </a:lnSpc>
              <a:buFont typeface="Arial" panose="020B0604020202020204"/>
              <a:buChar char="•"/>
            </a:pPr>
            <a:r>
              <a:rPr lang="en-US" sz="2800" dirty="0">
                <a:latin typeface="Calibri (MS) Bold" panose="020F0702030404030204"/>
                <a:cs typeface="Times New Roman" panose="02020603050405020304" pitchFamily="18" charset="0"/>
              </a:rPr>
              <a:t>Features extracted from digital photos for recognition</a:t>
            </a:r>
          </a:p>
          <a:p>
            <a:pPr marL="518160" lvl="1" indent="-259080" algn="just">
              <a:lnSpc>
                <a:spcPct val="150000"/>
              </a:lnSpc>
              <a:buFont typeface="Arial" panose="020B0604020202020204"/>
              <a:buChar char="•"/>
            </a:pPr>
            <a:r>
              <a:rPr lang="en-US" sz="2800" dirty="0">
                <a:latin typeface="Calibri (MS) Bold" panose="020F0702030404030204"/>
                <a:cs typeface="Times New Roman" panose="02020603050405020304" pitchFamily="18" charset="0"/>
              </a:rPr>
              <a:t>Focus on tomato diseases: Bacterial Spot, Black Mold, etc.</a:t>
            </a:r>
          </a:p>
          <a:p>
            <a:pPr marL="518160" lvl="1" indent="-259080" algn="just">
              <a:lnSpc>
                <a:spcPct val="150000"/>
              </a:lnSpc>
              <a:buFont typeface="Arial" panose="020B0604020202020204"/>
              <a:buChar char="•"/>
            </a:pPr>
            <a:r>
              <a:rPr lang="en-US" sz="2800" dirty="0">
                <a:latin typeface="Calibri (MS) Bold" panose="020F0702030404030204"/>
                <a:cs typeface="Times New Roman" panose="02020603050405020304" pitchFamily="18" charset="0"/>
              </a:rPr>
              <a:t>Methodology:  CNN-based classification model</a:t>
            </a:r>
          </a:p>
          <a:p>
            <a:pPr marL="518160" lvl="1" indent="-259080" algn="just">
              <a:lnSpc>
                <a:spcPct val="150000"/>
              </a:lnSpc>
              <a:buFont typeface="Arial" panose="020B0604020202020204"/>
              <a:buChar char="•"/>
            </a:pPr>
            <a:r>
              <a:rPr lang="en-US" sz="2800" dirty="0">
                <a:latin typeface="Calibri (MS) Bold" panose="020F0702030404030204"/>
                <a:cs typeface="Times New Roman" panose="02020603050405020304" pitchFamily="18" charset="0"/>
              </a:rPr>
              <a:t>High accuracy reported at 98%</a:t>
            </a:r>
          </a:p>
          <a:p>
            <a:pPr marL="518160" lvl="1" indent="-259080" algn="just">
              <a:lnSpc>
                <a:spcPct val="150000"/>
              </a:lnSpc>
              <a:buFont typeface="Arial" panose="020B0604020202020204"/>
              <a:buChar char="•"/>
            </a:pPr>
            <a:r>
              <a:rPr lang="en-US" sz="2800" dirty="0">
                <a:latin typeface="Calibri (MS) Bold" panose="020F0702030404030204"/>
                <a:cs typeface="Times New Roman" panose="02020603050405020304" pitchFamily="18" charset="0"/>
              </a:rPr>
              <a:t>The paper discusses research gaps, future directions and challenges</a:t>
            </a:r>
          </a:p>
          <a:p>
            <a:pPr marL="518160" lvl="1" indent="-259080" algn="just">
              <a:lnSpc>
                <a:spcPct val="150000"/>
              </a:lnSpc>
              <a:buFont typeface="Arial" panose="020B0604020202020204"/>
              <a:buChar char="•"/>
            </a:pPr>
            <a:r>
              <a:rPr lang="en-US" sz="2800" dirty="0">
                <a:latin typeface="Calibri (MS) Bold" panose="020F0702030404030204"/>
                <a:cs typeface="Times New Roman" panose="02020603050405020304" pitchFamily="18" charset="0"/>
              </a:rPr>
              <a:t>Sections: Introduction, Literature Review, Methodology, Results Analysis, Challenges, Future work, Conclusion and References</a:t>
            </a:r>
          </a:p>
        </p:txBody>
      </p:sp>
      <p:sp>
        <p:nvSpPr>
          <p:cNvPr id="6" name="AutoShape 6"/>
          <p:cNvSpPr/>
          <p:nvPr/>
        </p:nvSpPr>
        <p:spPr>
          <a:xfrm>
            <a:off x="8382000" y="9563100"/>
            <a:ext cx="9906000" cy="0"/>
          </a:xfrm>
          <a:prstGeom prst="line">
            <a:avLst/>
          </a:prstGeom>
          <a:ln w="76200" cap="flat">
            <a:solidFill>
              <a:srgbClr val="97C160"/>
            </a:solidFill>
            <a:prstDash val="solid"/>
            <a:headEnd type="none" w="sm" len="sm"/>
            <a:tailEnd type="none" w="sm" len="sm"/>
          </a:ln>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6883534" cy="10287000"/>
            <a:chOff x="0" y="0"/>
            <a:chExt cx="9178046" cy="13716000"/>
          </a:xfrm>
        </p:grpSpPr>
        <p:pic>
          <p:nvPicPr>
            <p:cNvPr id="3" name="Picture 3"/>
            <p:cNvPicPr>
              <a:picLocks noChangeAspect="1"/>
            </p:cNvPicPr>
            <p:nvPr/>
          </p:nvPicPr>
          <p:blipFill>
            <a:blip r:embed="rId2"/>
            <a:srcRect l="27879" r="29545"/>
            <a:stretch>
              <a:fillRect/>
            </a:stretch>
          </p:blipFill>
          <p:spPr>
            <a:xfrm>
              <a:off x="0" y="0"/>
              <a:ext cx="9178046" cy="13716000"/>
            </a:xfrm>
            <a:prstGeom prst="rect">
              <a:avLst/>
            </a:prstGeom>
          </p:spPr>
        </p:pic>
      </p:grpSp>
      <p:grpSp>
        <p:nvGrpSpPr>
          <p:cNvPr id="5" name="Group 5"/>
          <p:cNvGrpSpPr/>
          <p:nvPr/>
        </p:nvGrpSpPr>
        <p:grpSpPr>
          <a:xfrm>
            <a:off x="7939763" y="419100"/>
            <a:ext cx="9431020" cy="8579485"/>
            <a:chOff x="49548" y="-32107"/>
            <a:chExt cx="12574694" cy="11439313"/>
          </a:xfrm>
        </p:grpSpPr>
        <p:sp>
          <p:nvSpPr>
            <p:cNvPr id="6" name="TextBox 6"/>
            <p:cNvSpPr txBox="1"/>
            <p:nvPr/>
          </p:nvSpPr>
          <p:spPr>
            <a:xfrm>
              <a:off x="49548" y="-32107"/>
              <a:ext cx="12475598" cy="791681"/>
            </a:xfrm>
            <a:prstGeom prst="rect">
              <a:avLst/>
            </a:prstGeom>
          </p:spPr>
          <p:txBody>
            <a:bodyPr lIns="0" tIns="0" rIns="0" bIns="0" rtlCol="0" anchor="t">
              <a:spAutoFit/>
            </a:bodyPr>
            <a:lstStyle/>
            <a:p>
              <a:pPr algn="l">
                <a:lnSpc>
                  <a:spcPts val="5040"/>
                </a:lnSpc>
              </a:pPr>
              <a:endParaRPr/>
            </a:p>
          </p:txBody>
        </p:sp>
        <p:sp>
          <p:nvSpPr>
            <p:cNvPr id="7" name="TextBox 7"/>
            <p:cNvSpPr txBox="1"/>
            <p:nvPr/>
          </p:nvSpPr>
          <p:spPr>
            <a:xfrm>
              <a:off x="49548" y="1126980"/>
              <a:ext cx="12574694" cy="10280226"/>
            </a:xfrm>
            <a:prstGeom prst="rect">
              <a:avLst/>
            </a:prstGeom>
          </p:spPr>
          <p:txBody>
            <a:bodyPr lIns="0" tIns="0" rIns="0" bIns="0" rtlCol="0" anchor="t">
              <a:noAutofit/>
            </a:bodyPr>
            <a:lstStyle/>
            <a:p>
              <a:pPr marL="457200" indent="-457200" algn="just">
                <a:buFont typeface="Arial" panose="020B0604020202020204" pitchFamily="34" charset="0"/>
                <a:buChar char="•"/>
              </a:pPr>
              <a:r>
                <a:rPr lang="en-US" sz="3400" dirty="0">
                  <a:latin typeface="Calibri (MS) Bold" panose="020F0702030404030204"/>
                </a:rPr>
                <a:t>AI predicts crop yields with weather, soil and historical data</a:t>
              </a:r>
            </a:p>
            <a:p>
              <a:pPr marL="457200" indent="-457200" algn="just">
                <a:buFont typeface="Arial" panose="020B0604020202020204" pitchFamily="34" charset="0"/>
                <a:buChar char="•"/>
              </a:pPr>
              <a:endParaRPr lang="en-US" sz="3400" dirty="0">
                <a:latin typeface="Calibri (MS) Bold" panose="020F0702030404030204"/>
              </a:endParaRPr>
            </a:p>
            <a:p>
              <a:pPr marL="457200" indent="-457200" algn="just">
                <a:buFont typeface="Arial" panose="020B0604020202020204" pitchFamily="34" charset="0"/>
                <a:buChar char="•"/>
              </a:pPr>
              <a:r>
                <a:rPr lang="en-US" sz="3400" dirty="0">
                  <a:latin typeface="Calibri (MS) Bold" panose="020F0702030404030204"/>
                </a:rPr>
                <a:t>Robots and drones manage weeds and pests, reducing chemicals</a:t>
              </a:r>
            </a:p>
            <a:p>
              <a:pPr marL="457200" indent="-457200" algn="just">
                <a:buFont typeface="Arial" panose="020B0604020202020204" pitchFamily="34" charset="0"/>
                <a:buChar char="•"/>
              </a:pPr>
              <a:endParaRPr lang="en-US" sz="3400" dirty="0">
                <a:latin typeface="Calibri (MS) Bold" panose="020F0702030404030204"/>
              </a:endParaRPr>
            </a:p>
            <a:p>
              <a:pPr marL="457200" indent="-457200" algn="just">
                <a:buFont typeface="Arial" panose="020B0604020202020204" pitchFamily="34" charset="0"/>
                <a:buChar char="•"/>
              </a:pPr>
              <a:r>
                <a:rPr lang="en-US" sz="3400" dirty="0">
                  <a:latin typeface="Calibri (MS) Bold" panose="020F0702030404030204"/>
                </a:rPr>
                <a:t>AI improves livestock health through genetic analysis</a:t>
              </a:r>
            </a:p>
            <a:p>
              <a:pPr marL="457200" indent="-457200" algn="just">
                <a:buFont typeface="Arial" panose="020B0604020202020204" pitchFamily="34" charset="0"/>
                <a:buChar char="•"/>
              </a:pPr>
              <a:endParaRPr lang="en-US" sz="3400" dirty="0">
                <a:latin typeface="Calibri (MS) Bold" panose="020F0702030404030204"/>
              </a:endParaRPr>
            </a:p>
            <a:p>
              <a:pPr marL="457200" indent="-457200" algn="just">
                <a:buFont typeface="Arial" panose="020B0604020202020204" pitchFamily="34" charset="0"/>
                <a:buChar char="•"/>
              </a:pPr>
              <a:r>
                <a:rPr lang="en-US" sz="3400" dirty="0">
                  <a:latin typeface="Calibri (MS) Bold" panose="020F0702030404030204"/>
                </a:rPr>
                <a:t>Streamlines farm management for resource efficiency</a:t>
              </a:r>
            </a:p>
            <a:p>
              <a:pPr marL="457200" indent="-457200" algn="just">
                <a:buFont typeface="Arial" panose="020B0604020202020204" pitchFamily="34" charset="0"/>
                <a:buChar char="•"/>
              </a:pPr>
              <a:endParaRPr lang="en-US" sz="3400" dirty="0">
                <a:latin typeface="Calibri (MS) Bold" panose="020F0702030404030204"/>
              </a:endParaRPr>
            </a:p>
            <a:p>
              <a:pPr marL="457200" indent="-457200" algn="just">
                <a:buFont typeface="Arial" panose="020B0604020202020204" pitchFamily="34" charset="0"/>
                <a:buChar char="•"/>
              </a:pPr>
              <a:r>
                <a:rPr lang="en-US" sz="3400" dirty="0">
                  <a:latin typeface="Calibri (MS) Bold" panose="020F0702030404030204"/>
                </a:rPr>
                <a:t>Maximizes crop yield and minimizes resource waste</a:t>
              </a:r>
            </a:p>
          </p:txBody>
        </p:sp>
      </p:grpSp>
      <p:sp>
        <p:nvSpPr>
          <p:cNvPr id="8" name="TextBox 8"/>
          <p:cNvSpPr txBox="1"/>
          <p:nvPr/>
        </p:nvSpPr>
        <p:spPr>
          <a:xfrm>
            <a:off x="415876" y="556426"/>
            <a:ext cx="6051783" cy="1692771"/>
          </a:xfrm>
          <a:prstGeom prst="rect">
            <a:avLst/>
          </a:prstGeom>
        </p:spPr>
        <p:txBody>
          <a:bodyPr lIns="0" tIns="0" rIns="0" bIns="0" rtlCol="0" anchor="t">
            <a:spAutoFit/>
          </a:bodyPr>
          <a:lstStyle/>
          <a:p>
            <a:pPr marL="0" lvl="0" indent="0" algn="ctr">
              <a:lnSpc>
                <a:spcPts val="6600"/>
              </a:lnSpc>
              <a:spcBef>
                <a:spcPct val="0"/>
              </a:spcBef>
            </a:pPr>
            <a:r>
              <a:rPr lang="en-US" sz="6000" b="1" spc="-120" dirty="0">
                <a:solidFill>
                  <a:srgbClr val="000000"/>
                </a:solidFill>
                <a:latin typeface="Calibri (MS) Bold" panose="020F0702030404030204"/>
              </a:rPr>
              <a:t>HOW AI IS HELPING IN AGRICULTURE</a:t>
            </a:r>
          </a:p>
        </p:txBody>
      </p:sp>
      <p:sp>
        <p:nvSpPr>
          <p:cNvPr id="9" name="AutoShape 6">
            <a:extLst>
              <a:ext uri="{FF2B5EF4-FFF2-40B4-BE49-F238E27FC236}">
                <a16:creationId xmlns:a16="http://schemas.microsoft.com/office/drawing/2014/main" id="{4C71C40E-90A4-4667-7E1A-9F831F73B888}"/>
              </a:ext>
            </a:extLst>
          </p:cNvPr>
          <p:cNvSpPr/>
          <p:nvPr/>
        </p:nvSpPr>
        <p:spPr>
          <a:xfrm>
            <a:off x="8382000" y="9563100"/>
            <a:ext cx="9906000" cy="0"/>
          </a:xfrm>
          <a:prstGeom prst="line">
            <a:avLst/>
          </a:prstGeom>
          <a:ln w="76200" cap="flat">
            <a:solidFill>
              <a:srgbClr val="97C160"/>
            </a:solidFill>
            <a:prstDash val="solid"/>
            <a:headEnd type="none" w="sm" len="sm"/>
            <a:tailEnd type="none" w="sm" len="sm"/>
          </a:ln>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sp>
        <p:nvSpPr>
          <p:cNvPr id="2" name="TextBox 2"/>
          <p:cNvSpPr txBox="1"/>
          <p:nvPr/>
        </p:nvSpPr>
        <p:spPr>
          <a:xfrm>
            <a:off x="514350" y="952500"/>
            <a:ext cx="5829300" cy="1974900"/>
          </a:xfrm>
          <a:prstGeom prst="rect">
            <a:avLst/>
          </a:prstGeom>
        </p:spPr>
        <p:txBody>
          <a:bodyPr lIns="0" tIns="0" rIns="0" bIns="0" rtlCol="0" anchor="t">
            <a:spAutoFit/>
          </a:bodyPr>
          <a:lstStyle/>
          <a:p>
            <a:pPr marL="0" lvl="0" indent="0" algn="ctr">
              <a:lnSpc>
                <a:spcPts val="7700"/>
              </a:lnSpc>
              <a:spcBef>
                <a:spcPct val="0"/>
              </a:spcBef>
            </a:pPr>
            <a:r>
              <a:rPr lang="en-US" sz="7000" b="1" spc="-140" dirty="0">
                <a:solidFill>
                  <a:srgbClr val="634C50"/>
                </a:solidFill>
                <a:latin typeface="Calibri (MS) Bold" panose="020F0702030404030204"/>
              </a:rPr>
              <a:t>WHY TOMATO IS IMPORTANT?</a:t>
            </a:r>
          </a:p>
        </p:txBody>
      </p:sp>
      <p:sp>
        <p:nvSpPr>
          <p:cNvPr id="3" name="TextBox 3"/>
          <p:cNvSpPr txBox="1"/>
          <p:nvPr/>
        </p:nvSpPr>
        <p:spPr>
          <a:xfrm>
            <a:off x="7582384" y="612775"/>
            <a:ext cx="10215681" cy="7961795"/>
          </a:xfrm>
          <a:prstGeom prst="rect">
            <a:avLst/>
          </a:prstGeom>
        </p:spPr>
        <p:txBody>
          <a:bodyPr lIns="0" tIns="0" rIns="0" bIns="0" rtlCol="0" anchor="t">
            <a:spAutoFit/>
          </a:bodyPr>
          <a:lstStyle/>
          <a:p>
            <a:pPr marL="539750" lvl="1" indent="-269875" algn="just">
              <a:lnSpc>
                <a:spcPts val="6250"/>
              </a:lnSpc>
              <a:buFont typeface="Arial" panose="020B0604020202020204"/>
              <a:buChar char="•"/>
            </a:pPr>
            <a:r>
              <a:rPr lang="en-US" sz="2500" dirty="0">
                <a:latin typeface="Calibri (MS) Bold" panose="020F0702030404030204"/>
              </a:rPr>
              <a:t>Tomatoes are packed with essential vitamins, minerals, and fiber.</a:t>
            </a:r>
          </a:p>
          <a:p>
            <a:pPr marL="539750" lvl="1" indent="-269875" algn="just">
              <a:lnSpc>
                <a:spcPts val="6250"/>
              </a:lnSpc>
              <a:buFont typeface="Arial" panose="020B0604020202020204"/>
              <a:buChar char="•"/>
            </a:pPr>
            <a:r>
              <a:rPr lang="en-US" sz="2500" dirty="0">
                <a:latin typeface="Calibri (MS) Bold" panose="020F0702030404030204"/>
              </a:rPr>
              <a:t>They are used in various global dishes, from sauces to salads.</a:t>
            </a:r>
          </a:p>
          <a:p>
            <a:pPr marL="539750" lvl="1" indent="-269875" algn="just">
              <a:lnSpc>
                <a:spcPts val="6250"/>
              </a:lnSpc>
              <a:buFont typeface="Arial" panose="020B0604020202020204"/>
              <a:buChar char="•"/>
            </a:pPr>
            <a:r>
              <a:rPr lang="en-US" sz="2500" dirty="0">
                <a:latin typeface="Calibri (MS) Bold" panose="020F0702030404030204"/>
              </a:rPr>
              <a:t>Tomatoes contain lycopene, an antioxidant with potential health benefits.</a:t>
            </a:r>
          </a:p>
          <a:p>
            <a:pPr marL="539750" lvl="1" indent="-269875" algn="just">
              <a:lnSpc>
                <a:spcPts val="6250"/>
              </a:lnSpc>
              <a:buFont typeface="Arial" panose="020B0604020202020204"/>
              <a:buChar char="•"/>
            </a:pPr>
            <a:r>
              <a:rPr lang="en-US" sz="2500" dirty="0">
                <a:latin typeface="Calibri (MS) Bold" panose="020F0702030404030204"/>
              </a:rPr>
              <a:t>Tomatoes are a vital crop that supports economies.</a:t>
            </a:r>
          </a:p>
          <a:p>
            <a:pPr marL="539750" lvl="1" indent="-269875" algn="just">
              <a:lnSpc>
                <a:spcPts val="6250"/>
              </a:lnSpc>
              <a:buFont typeface="Arial" panose="020B0604020202020204"/>
              <a:buChar char="•"/>
            </a:pPr>
            <a:r>
              <a:rPr lang="en-US" sz="2500" dirty="0">
                <a:latin typeface="Calibri (MS) Bold" panose="020F0702030404030204"/>
              </a:rPr>
              <a:t>An array of tomato cultivars offers different flavors, sizes, and colors.</a:t>
            </a:r>
          </a:p>
          <a:p>
            <a:pPr marL="539750" lvl="1" indent="-269875" algn="just">
              <a:lnSpc>
                <a:spcPts val="6250"/>
              </a:lnSpc>
              <a:buFont typeface="Arial" panose="020B0604020202020204"/>
              <a:buChar char="•"/>
            </a:pPr>
            <a:r>
              <a:rPr lang="en-US" sz="2500" dirty="0">
                <a:latin typeface="Calibri (MS) Bold" panose="020F0702030404030204"/>
              </a:rPr>
              <a:t>Tomatoes are used in ketchup, sauces, and canned forms.</a:t>
            </a:r>
          </a:p>
          <a:p>
            <a:pPr marL="539750" lvl="1" indent="-269875" algn="just">
              <a:lnSpc>
                <a:spcPts val="6250"/>
              </a:lnSpc>
              <a:buFont typeface="Arial" panose="020B0604020202020204"/>
              <a:buChar char="•"/>
            </a:pPr>
            <a:r>
              <a:rPr lang="en-US" sz="2500" dirty="0">
                <a:latin typeface="Calibri (MS) Bold" panose="020F0702030404030204"/>
              </a:rPr>
              <a:t>Tomatoes are a staple food, enhancing global food security.</a:t>
            </a:r>
          </a:p>
          <a:p>
            <a:pPr marL="539750" lvl="1" indent="-269875" algn="just">
              <a:lnSpc>
                <a:spcPts val="6250"/>
              </a:lnSpc>
              <a:buFont typeface="Arial" panose="020B0604020202020204"/>
              <a:buChar char="•"/>
            </a:pPr>
            <a:r>
              <a:rPr lang="en-US" sz="2500" dirty="0">
                <a:latin typeface="Calibri (MS) Bold" panose="020F0702030404030204"/>
              </a:rPr>
              <a:t>They add flavor, color, and texture to dishes worldwide.</a:t>
            </a:r>
          </a:p>
          <a:p>
            <a:pPr marL="539750" lvl="1" indent="-269875" algn="just">
              <a:lnSpc>
                <a:spcPts val="6250"/>
              </a:lnSpc>
              <a:buFont typeface="Arial" panose="020B0604020202020204"/>
              <a:buChar char="•"/>
            </a:pPr>
            <a:r>
              <a:rPr lang="en-US" sz="2500" dirty="0">
                <a:latin typeface="Calibri (MS) Bold" panose="020F0702030404030204"/>
              </a:rPr>
              <a:t>Tomatoes are integral to a wide range of cuisines and recipes.</a:t>
            </a:r>
          </a:p>
          <a:p>
            <a:pPr marL="539750" lvl="1" indent="-269875" algn="just">
              <a:lnSpc>
                <a:spcPts val="6250"/>
              </a:lnSpc>
              <a:buFont typeface="Arial" panose="020B0604020202020204"/>
              <a:buChar char="•"/>
            </a:pPr>
            <a:r>
              <a:rPr lang="en-US" sz="2500" dirty="0">
                <a:latin typeface="Calibri (MS) Bold" panose="020F0702030404030204"/>
              </a:rPr>
              <a:t>The tomato industry contributes significantly to agricultural economies</a:t>
            </a:r>
            <a:r>
              <a:rPr lang="en-US" sz="2500" dirty="0">
                <a:solidFill>
                  <a:srgbClr val="634C50"/>
                </a:solidFill>
                <a:latin typeface="Calibri (MS) Bold" panose="020F0702030404030204"/>
              </a:rPr>
              <a:t>.</a:t>
            </a:r>
          </a:p>
        </p:txBody>
      </p:sp>
      <p:grpSp>
        <p:nvGrpSpPr>
          <p:cNvPr id="4" name="Group 4"/>
          <p:cNvGrpSpPr/>
          <p:nvPr/>
        </p:nvGrpSpPr>
        <p:grpSpPr>
          <a:xfrm>
            <a:off x="0" y="3758050"/>
            <a:ext cx="6858000" cy="6528950"/>
            <a:chOff x="0" y="0"/>
            <a:chExt cx="9144000" cy="8705267"/>
          </a:xfrm>
        </p:grpSpPr>
        <p:pic>
          <p:nvPicPr>
            <p:cNvPr id="5" name="Picture 5"/>
            <p:cNvPicPr>
              <a:picLocks noChangeAspect="1"/>
            </p:cNvPicPr>
            <p:nvPr/>
          </p:nvPicPr>
          <p:blipFill>
            <a:blip r:embed="rId3"/>
            <a:srcRect l="15008" r="15008"/>
            <a:stretch>
              <a:fillRect/>
            </a:stretch>
          </p:blipFill>
          <p:spPr>
            <a:xfrm>
              <a:off x="0" y="0"/>
              <a:ext cx="9144000" cy="8705267"/>
            </a:xfrm>
            <a:prstGeom prst="rect">
              <a:avLst/>
            </a:prstGeom>
          </p:spPr>
        </p:pic>
      </p:grpSp>
      <p:sp>
        <p:nvSpPr>
          <p:cNvPr id="7" name="AutoShape 6">
            <a:extLst>
              <a:ext uri="{FF2B5EF4-FFF2-40B4-BE49-F238E27FC236}">
                <a16:creationId xmlns:a16="http://schemas.microsoft.com/office/drawing/2014/main" id="{3950F19E-FE52-186B-B608-0FE7AF78EFD8}"/>
              </a:ext>
            </a:extLst>
          </p:cNvPr>
          <p:cNvSpPr/>
          <p:nvPr/>
        </p:nvSpPr>
        <p:spPr>
          <a:xfrm>
            <a:off x="8382000" y="9563100"/>
            <a:ext cx="9906000" cy="0"/>
          </a:xfrm>
          <a:prstGeom prst="line">
            <a:avLst/>
          </a:prstGeom>
          <a:ln w="76200" cap="flat">
            <a:solidFill>
              <a:srgbClr val="97C160"/>
            </a:solidFill>
            <a:prstDash val="solid"/>
            <a:headEnd type="none" w="sm" len="sm"/>
            <a:tailEnd type="none" w="sm" len="sm"/>
          </a:ln>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2377452"/>
            <a:chOff x="0" y="0"/>
            <a:chExt cx="24384000" cy="3169936"/>
          </a:xfrm>
        </p:grpSpPr>
        <p:pic>
          <p:nvPicPr>
            <p:cNvPr id="3" name="Picture 3"/>
            <p:cNvPicPr>
              <a:picLocks noChangeAspect="1"/>
            </p:cNvPicPr>
            <p:nvPr/>
          </p:nvPicPr>
          <p:blipFill>
            <a:blip r:embed="rId2"/>
            <a:srcRect t="42109" b="38378"/>
            <a:stretch>
              <a:fillRect/>
            </a:stretch>
          </p:blipFill>
          <p:spPr>
            <a:xfrm>
              <a:off x="0" y="0"/>
              <a:ext cx="24384000" cy="3169936"/>
            </a:xfrm>
            <a:prstGeom prst="rect">
              <a:avLst/>
            </a:prstGeom>
          </p:spPr>
        </p:pic>
      </p:grpSp>
      <p:sp>
        <p:nvSpPr>
          <p:cNvPr id="4" name="Freeform 4"/>
          <p:cNvSpPr/>
          <p:nvPr/>
        </p:nvSpPr>
        <p:spPr>
          <a:xfrm>
            <a:off x="0" y="0"/>
            <a:ext cx="18288000" cy="2377452"/>
          </a:xfrm>
          <a:custGeom>
            <a:avLst/>
            <a:gdLst/>
            <a:ahLst/>
            <a:cxnLst/>
            <a:rect l="l" t="t" r="r" b="b"/>
            <a:pathLst>
              <a:path w="18288000" h="2377452">
                <a:moveTo>
                  <a:pt x="0" y="0"/>
                </a:moveTo>
                <a:lnTo>
                  <a:pt x="18288000" y="0"/>
                </a:lnTo>
                <a:lnTo>
                  <a:pt x="18288000" y="2377452"/>
                </a:lnTo>
                <a:lnTo>
                  <a:pt x="0" y="2377452"/>
                </a:lnTo>
                <a:lnTo>
                  <a:pt x="0" y="0"/>
                </a:lnTo>
                <a:close/>
              </a:path>
            </a:pathLst>
          </a:custGeom>
          <a:blipFill>
            <a:blip r:embed="rId3"/>
            <a:stretch>
              <a:fillRect t="-349216" b="-62318"/>
            </a:stretch>
          </a:blipFill>
        </p:spPr>
        <p:txBody>
          <a:bodyPr/>
          <a:lstStyle/>
          <a:p>
            <a:endParaRPr lang="en-US"/>
          </a:p>
        </p:txBody>
      </p:sp>
      <p:grpSp>
        <p:nvGrpSpPr>
          <p:cNvPr id="5" name="Group 5"/>
          <p:cNvGrpSpPr/>
          <p:nvPr/>
        </p:nvGrpSpPr>
        <p:grpSpPr>
          <a:xfrm>
            <a:off x="0" y="0"/>
            <a:ext cx="18288000" cy="2377452"/>
            <a:chOff x="0" y="0"/>
            <a:chExt cx="4816593" cy="626160"/>
          </a:xfrm>
        </p:grpSpPr>
        <p:sp>
          <p:nvSpPr>
            <p:cNvPr id="6" name="Freeform 6"/>
            <p:cNvSpPr/>
            <p:nvPr/>
          </p:nvSpPr>
          <p:spPr>
            <a:xfrm>
              <a:off x="0" y="0"/>
              <a:ext cx="4816592" cy="626160"/>
            </a:xfrm>
            <a:custGeom>
              <a:avLst/>
              <a:gdLst/>
              <a:ahLst/>
              <a:cxnLst/>
              <a:rect l="l" t="t" r="r" b="b"/>
              <a:pathLst>
                <a:path w="4816592" h="626160">
                  <a:moveTo>
                    <a:pt x="0" y="0"/>
                  </a:moveTo>
                  <a:lnTo>
                    <a:pt x="4816592" y="0"/>
                  </a:lnTo>
                  <a:lnTo>
                    <a:pt x="4816592" y="626160"/>
                  </a:lnTo>
                  <a:lnTo>
                    <a:pt x="0" y="626160"/>
                  </a:lnTo>
                  <a:close/>
                </a:path>
              </a:pathLst>
            </a:custGeom>
            <a:solidFill>
              <a:srgbClr val="634C50">
                <a:alpha val="49804"/>
              </a:srgbClr>
            </a:solidFill>
          </p:spPr>
          <p:txBody>
            <a:bodyPr/>
            <a:lstStyle/>
            <a:p>
              <a:endParaRPr lang="en-US"/>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520"/>
                </a:lnSpc>
              </a:pPr>
              <a:endParaRPr/>
            </a:p>
          </p:txBody>
        </p:sp>
      </p:grpSp>
      <p:sp>
        <p:nvSpPr>
          <p:cNvPr id="8" name="Freeform 8"/>
          <p:cNvSpPr/>
          <p:nvPr/>
        </p:nvSpPr>
        <p:spPr>
          <a:xfrm>
            <a:off x="347605" y="3086100"/>
            <a:ext cx="17592785" cy="6448968"/>
          </a:xfrm>
          <a:custGeom>
            <a:avLst/>
            <a:gdLst/>
            <a:ahLst/>
            <a:cxnLst/>
            <a:rect l="l" t="t" r="r" b="b"/>
            <a:pathLst>
              <a:path w="17592785" h="6448968">
                <a:moveTo>
                  <a:pt x="0" y="0"/>
                </a:moveTo>
                <a:lnTo>
                  <a:pt x="17592784" y="0"/>
                </a:lnTo>
                <a:lnTo>
                  <a:pt x="17592784" y="6448968"/>
                </a:lnTo>
                <a:lnTo>
                  <a:pt x="0" y="6448968"/>
                </a:lnTo>
                <a:lnTo>
                  <a:pt x="0" y="0"/>
                </a:lnTo>
                <a:close/>
              </a:path>
            </a:pathLst>
          </a:custGeom>
          <a:blipFill>
            <a:blip r:embed="rId4"/>
            <a:stretch>
              <a:fillRect/>
            </a:stretch>
          </a:blipFill>
        </p:spPr>
        <p:txBody>
          <a:bodyPr/>
          <a:lstStyle/>
          <a:p>
            <a:endParaRPr lang="en-US" dirty="0"/>
          </a:p>
        </p:txBody>
      </p:sp>
      <p:sp>
        <p:nvSpPr>
          <p:cNvPr id="9" name="TextBox 9"/>
          <p:cNvSpPr txBox="1"/>
          <p:nvPr/>
        </p:nvSpPr>
        <p:spPr>
          <a:xfrm>
            <a:off x="2903548" y="946921"/>
            <a:ext cx="12480898" cy="1011431"/>
          </a:xfrm>
          <a:prstGeom prst="rect">
            <a:avLst/>
          </a:prstGeom>
        </p:spPr>
        <p:txBody>
          <a:bodyPr lIns="0" tIns="0" rIns="0" bIns="0" rtlCol="0" anchor="t">
            <a:spAutoFit/>
          </a:bodyPr>
          <a:lstStyle/>
          <a:p>
            <a:pPr marL="0" lvl="0" indent="0" algn="ctr">
              <a:lnSpc>
                <a:spcPts val="7700"/>
              </a:lnSpc>
              <a:spcBef>
                <a:spcPct val="0"/>
              </a:spcBef>
            </a:pPr>
            <a:r>
              <a:rPr lang="en-US" sz="8000" b="1" spc="-140" dirty="0">
                <a:solidFill>
                  <a:srgbClr val="FFFFFF"/>
                </a:solidFill>
                <a:latin typeface="Calibri (MS) Bold" panose="020F0702030404030204"/>
              </a:rPr>
              <a:t>LITERATURE REVIEW</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sp>
        <p:nvSpPr>
          <p:cNvPr id="2" name="TextBox 2"/>
          <p:cNvSpPr txBox="1"/>
          <p:nvPr/>
        </p:nvSpPr>
        <p:spPr>
          <a:xfrm>
            <a:off x="7713676" y="1297442"/>
            <a:ext cx="8385148" cy="1011431"/>
          </a:xfrm>
          <a:prstGeom prst="rect">
            <a:avLst/>
          </a:prstGeom>
        </p:spPr>
        <p:txBody>
          <a:bodyPr lIns="0" tIns="0" rIns="0" bIns="0" rtlCol="0" anchor="t">
            <a:spAutoFit/>
          </a:bodyPr>
          <a:lstStyle/>
          <a:p>
            <a:pPr algn="ctr">
              <a:lnSpc>
                <a:spcPts val="7699"/>
              </a:lnSpc>
            </a:pPr>
            <a:r>
              <a:rPr lang="en-US" sz="8000" b="1" spc="-139" dirty="0">
                <a:solidFill>
                  <a:srgbClr val="5E763C"/>
                </a:solidFill>
                <a:latin typeface="Calibri (MS) Bold"/>
              </a:rPr>
              <a:t>METHODOLOGY</a:t>
            </a:r>
          </a:p>
        </p:txBody>
      </p:sp>
      <p:sp>
        <p:nvSpPr>
          <p:cNvPr id="3" name="TextBox 3"/>
          <p:cNvSpPr txBox="1"/>
          <p:nvPr/>
        </p:nvSpPr>
        <p:spPr>
          <a:xfrm>
            <a:off x="6553200" y="3162300"/>
            <a:ext cx="10706100" cy="4594271"/>
          </a:xfrm>
          <a:prstGeom prst="rect">
            <a:avLst/>
          </a:prstGeom>
        </p:spPr>
        <p:txBody>
          <a:bodyPr wrap="square" lIns="0" tIns="0" rIns="0" bIns="0" rtlCol="0" anchor="t">
            <a:spAutoFit/>
          </a:bodyPr>
          <a:lstStyle/>
          <a:p>
            <a:pPr algn="just">
              <a:lnSpc>
                <a:spcPts val="4499"/>
              </a:lnSpc>
            </a:pPr>
            <a:r>
              <a:rPr lang="en-US" sz="3600" dirty="0">
                <a:latin typeface="Calibri (MS) Bold" panose="020F0702030404030204"/>
              </a:rPr>
              <a:t>Tomato crops are vital for global food security and agriculture, but diseases pose a serious threat, causing yield losses and reduced quality. Timely and precise disease detection is crucial for effective management. Computer vision techniques, including CNN, have shown promise in automating disease detection and classification in tomatoes. We utilized custom CNN architecture for this purpose.</a:t>
            </a:r>
            <a:endParaRPr lang="en-US" sz="3600" dirty="0">
              <a:solidFill>
                <a:srgbClr val="634C50"/>
              </a:solidFill>
              <a:latin typeface="Calibri (MS) Bold" panose="020F0702030404030204"/>
            </a:endParaRPr>
          </a:p>
        </p:txBody>
      </p:sp>
      <p:sp>
        <p:nvSpPr>
          <p:cNvPr id="4" name="AutoShape 4"/>
          <p:cNvSpPr/>
          <p:nvPr/>
        </p:nvSpPr>
        <p:spPr>
          <a:xfrm>
            <a:off x="0" y="9486900"/>
            <a:ext cx="9906000" cy="0"/>
          </a:xfrm>
          <a:prstGeom prst="line">
            <a:avLst/>
          </a:prstGeom>
          <a:ln w="76200" cap="flat">
            <a:solidFill>
              <a:srgbClr val="97C160"/>
            </a:solidFill>
            <a:prstDash val="solid"/>
            <a:headEnd type="none" w="sm" len="sm"/>
            <a:tailEnd type="none" w="sm" len="sm"/>
          </a:ln>
        </p:spPr>
        <p:txBody>
          <a:bodyPr/>
          <a:lstStyle/>
          <a:p>
            <a:endParaRPr lang="en-US"/>
          </a:p>
        </p:txBody>
      </p:sp>
      <p:sp>
        <p:nvSpPr>
          <p:cNvPr id="5" name="Freeform 5"/>
          <p:cNvSpPr/>
          <p:nvPr/>
        </p:nvSpPr>
        <p:spPr>
          <a:xfrm>
            <a:off x="281904" y="2719802"/>
            <a:ext cx="5778062" cy="5778062"/>
          </a:xfrm>
          <a:custGeom>
            <a:avLst/>
            <a:gdLst/>
            <a:ahLst/>
            <a:cxnLst/>
            <a:rect l="l" t="t" r="r" b="b"/>
            <a:pathLst>
              <a:path w="5778062" h="5778062">
                <a:moveTo>
                  <a:pt x="0" y="0"/>
                </a:moveTo>
                <a:lnTo>
                  <a:pt x="5778063" y="0"/>
                </a:lnTo>
                <a:lnTo>
                  <a:pt x="5778063" y="5778062"/>
                </a:lnTo>
                <a:lnTo>
                  <a:pt x="0" y="5778062"/>
                </a:lnTo>
                <a:lnTo>
                  <a:pt x="0" y="0"/>
                </a:lnTo>
                <a:close/>
              </a:path>
            </a:pathLst>
          </a:custGeom>
          <a:blipFill>
            <a:blip r:embed="rId3"/>
            <a:stretch>
              <a:fillRect/>
            </a:stretch>
          </a:blipFill>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FEF"/>
        </a:solidFill>
        <a:effectLst/>
      </p:bgPr>
    </p:bg>
    <p:spTree>
      <p:nvGrpSpPr>
        <p:cNvPr id="1" name=""/>
        <p:cNvGrpSpPr/>
        <p:nvPr/>
      </p:nvGrpSpPr>
      <p:grpSpPr>
        <a:xfrm>
          <a:off x="0" y="0"/>
          <a:ext cx="0" cy="0"/>
          <a:chOff x="0" y="0"/>
          <a:chExt cx="0" cy="0"/>
        </a:xfrm>
      </p:grpSpPr>
      <p:grpSp>
        <p:nvGrpSpPr>
          <p:cNvPr id="2" name="Group 2"/>
          <p:cNvGrpSpPr/>
          <p:nvPr/>
        </p:nvGrpSpPr>
        <p:grpSpPr>
          <a:xfrm>
            <a:off x="152400" y="2199407"/>
            <a:ext cx="6858000" cy="6528950"/>
            <a:chOff x="0" y="0"/>
            <a:chExt cx="9144000" cy="8705267"/>
          </a:xfrm>
        </p:grpSpPr>
        <p:pic>
          <p:nvPicPr>
            <p:cNvPr id="3" name="Picture 3"/>
            <p:cNvPicPr>
              <a:picLocks noChangeAspect="1"/>
            </p:cNvPicPr>
            <p:nvPr/>
          </p:nvPicPr>
          <p:blipFill>
            <a:blip r:embed="rId3"/>
            <a:srcRect t="2399" b="2399"/>
            <a:stretch>
              <a:fillRect/>
            </a:stretch>
          </p:blipFill>
          <p:spPr>
            <a:xfrm>
              <a:off x="0" y="0"/>
              <a:ext cx="9144000" cy="8705267"/>
            </a:xfrm>
            <a:prstGeom prst="rect">
              <a:avLst/>
            </a:prstGeom>
          </p:spPr>
        </p:pic>
      </p:grpSp>
      <p:sp>
        <p:nvSpPr>
          <p:cNvPr id="4" name="TextBox 4"/>
          <p:cNvSpPr txBox="1"/>
          <p:nvPr/>
        </p:nvSpPr>
        <p:spPr>
          <a:xfrm>
            <a:off x="1272860" y="634379"/>
            <a:ext cx="4617080" cy="1128514"/>
          </a:xfrm>
          <a:prstGeom prst="rect">
            <a:avLst/>
          </a:prstGeom>
        </p:spPr>
        <p:txBody>
          <a:bodyPr lIns="0" tIns="0" rIns="0" bIns="0" rtlCol="0" anchor="t">
            <a:spAutoFit/>
          </a:bodyPr>
          <a:lstStyle/>
          <a:p>
            <a:pPr marL="0" lvl="0" indent="0" algn="l">
              <a:lnSpc>
                <a:spcPts val="8799"/>
              </a:lnSpc>
              <a:spcBef>
                <a:spcPct val="0"/>
              </a:spcBef>
            </a:pPr>
            <a:r>
              <a:rPr lang="en-US" sz="7999" b="1" spc="-159" dirty="0">
                <a:solidFill>
                  <a:srgbClr val="634C50"/>
                </a:solidFill>
                <a:latin typeface="Calibri (MS) Bold"/>
              </a:rPr>
              <a:t>WHY CNN?</a:t>
            </a:r>
          </a:p>
        </p:txBody>
      </p:sp>
      <p:sp>
        <p:nvSpPr>
          <p:cNvPr id="5" name="TextBox 5"/>
          <p:cNvSpPr txBox="1"/>
          <p:nvPr/>
        </p:nvSpPr>
        <p:spPr>
          <a:xfrm>
            <a:off x="7467600" y="2628900"/>
            <a:ext cx="10439400" cy="5984972"/>
          </a:xfrm>
          <a:prstGeom prst="rect">
            <a:avLst/>
          </a:prstGeom>
        </p:spPr>
        <p:txBody>
          <a:bodyPr wrap="square" lIns="0" tIns="0" rIns="0" bIns="0" rtlCol="0" anchor="t">
            <a:spAutoFit/>
          </a:bodyPr>
          <a:lstStyle/>
          <a:p>
            <a:pPr marL="582930" lvl="1" indent="-291465" algn="just">
              <a:lnSpc>
                <a:spcPts val="6750"/>
              </a:lnSpc>
              <a:buFont typeface="Arial"/>
              <a:buChar char="•"/>
            </a:pPr>
            <a:r>
              <a:rPr lang="en-US" sz="3200" dirty="0">
                <a:latin typeface="Calibri (MS) Bold"/>
              </a:rPr>
              <a:t>CNNs excel at recognizing features in images.</a:t>
            </a:r>
          </a:p>
          <a:p>
            <a:pPr marL="582930" lvl="1" indent="-291465" algn="just">
              <a:lnSpc>
                <a:spcPts val="6750"/>
              </a:lnSpc>
              <a:buFont typeface="Arial"/>
              <a:buChar char="•"/>
            </a:pPr>
            <a:r>
              <a:rPr lang="en-US" sz="3200" dirty="0">
                <a:latin typeface="Calibri (MS) Bold"/>
              </a:rPr>
              <a:t>To learn features of increasing complexity through layers.</a:t>
            </a:r>
          </a:p>
          <a:p>
            <a:pPr marL="582930" lvl="1" indent="-291465" algn="just">
              <a:lnSpc>
                <a:spcPts val="6750"/>
              </a:lnSpc>
              <a:buFont typeface="Arial"/>
              <a:buChar char="•"/>
            </a:pPr>
            <a:r>
              <a:rPr lang="en-US" sz="3200" dirty="0">
                <a:latin typeface="Calibri (MS) Bold"/>
              </a:rPr>
              <a:t>Can identify features regardless of position.</a:t>
            </a:r>
          </a:p>
          <a:p>
            <a:pPr marL="582930" lvl="1" indent="-291465" algn="just">
              <a:lnSpc>
                <a:spcPts val="6750"/>
              </a:lnSpc>
              <a:buFont typeface="Arial"/>
              <a:buChar char="•"/>
            </a:pPr>
            <a:r>
              <a:rPr lang="en-US" sz="3200" dirty="0">
                <a:latin typeface="Calibri (MS) Bold"/>
              </a:rPr>
              <a:t>Can adapt to various input sizes and image dimensions.</a:t>
            </a:r>
          </a:p>
          <a:p>
            <a:pPr marL="582930" lvl="1" indent="-291465" algn="just">
              <a:lnSpc>
                <a:spcPts val="6750"/>
              </a:lnSpc>
              <a:buFont typeface="Arial"/>
              <a:buChar char="•"/>
            </a:pPr>
            <a:r>
              <a:rPr lang="en-US" sz="3200" dirty="0">
                <a:latin typeface="Calibri (MS) Bold"/>
              </a:rPr>
              <a:t>CNNs consistently achieve top results in image classification.</a:t>
            </a:r>
          </a:p>
          <a:p>
            <a:pPr marL="582928" lvl="1" indent="-291464" algn="just">
              <a:lnSpc>
                <a:spcPts val="6749"/>
              </a:lnSpc>
              <a:buFont typeface="Arial"/>
              <a:buChar char="•"/>
            </a:pPr>
            <a:r>
              <a:rPr lang="en-US" sz="3200" dirty="0">
                <a:latin typeface="Calibri (MS) Bold"/>
              </a:rPr>
              <a:t>Efficient training and deployment with advanced hardware.</a:t>
            </a:r>
          </a:p>
        </p:txBody>
      </p:sp>
      <p:sp>
        <p:nvSpPr>
          <p:cNvPr id="6" name="TextBox 5"/>
          <p:cNvSpPr txBox="1"/>
          <p:nvPr/>
        </p:nvSpPr>
        <p:spPr>
          <a:xfrm>
            <a:off x="8494726" y="1211957"/>
            <a:ext cx="8385148" cy="987450"/>
          </a:xfrm>
          <a:prstGeom prst="rect">
            <a:avLst/>
          </a:prstGeom>
        </p:spPr>
        <p:txBody>
          <a:bodyPr lIns="0" tIns="0" rIns="0" bIns="0" rtlCol="0" anchor="t">
            <a:spAutoFit/>
          </a:bodyPr>
          <a:lstStyle/>
          <a:p>
            <a:pPr algn="ctr">
              <a:lnSpc>
                <a:spcPts val="7699"/>
              </a:lnSpc>
            </a:pPr>
            <a:r>
              <a:rPr lang="en-US" sz="7200" b="1" spc="-139" dirty="0">
                <a:solidFill>
                  <a:srgbClr val="5E763C"/>
                </a:solidFill>
                <a:latin typeface="Calibri (MS) Bold"/>
              </a:rPr>
              <a:t>METHODOLOGY</a:t>
            </a:r>
          </a:p>
        </p:txBody>
      </p:sp>
      <p:sp>
        <p:nvSpPr>
          <p:cNvPr id="7" name="AutoShape 4">
            <a:extLst>
              <a:ext uri="{FF2B5EF4-FFF2-40B4-BE49-F238E27FC236}">
                <a16:creationId xmlns:a16="http://schemas.microsoft.com/office/drawing/2014/main" id="{70DFE67F-064C-C432-5FC0-7DB93F2258C6}"/>
              </a:ext>
            </a:extLst>
          </p:cNvPr>
          <p:cNvSpPr/>
          <p:nvPr/>
        </p:nvSpPr>
        <p:spPr>
          <a:xfrm>
            <a:off x="0" y="9486900"/>
            <a:ext cx="9906000" cy="0"/>
          </a:xfrm>
          <a:prstGeom prst="line">
            <a:avLst/>
          </a:prstGeom>
          <a:ln w="76200" cap="flat">
            <a:solidFill>
              <a:srgbClr val="97C160"/>
            </a:solidFill>
            <a:prstDash val="solid"/>
            <a:headEnd type="none" w="sm" len="sm"/>
            <a:tailEnd type="none" w="sm" len="sm"/>
          </a:ln>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1166</TotalTime>
  <Words>1708</Words>
  <Application>Microsoft Office PowerPoint</Application>
  <PresentationFormat>Custom</PresentationFormat>
  <Paragraphs>156</Paragraphs>
  <Slides>25</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Source Sans Pro Bold</vt:lpstr>
      <vt:lpstr>Arial</vt:lpstr>
      <vt:lpstr>Calibri (MS) Bold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Modern Environment Presentation</dc:title>
  <dc:creator>IMPOSTOR</dc:creator>
  <cp:lastModifiedBy>MIR MARUF AHMED</cp:lastModifiedBy>
  <cp:revision>49</cp:revision>
  <dcterms:created xsi:type="dcterms:W3CDTF">2006-08-16T00:00:00Z</dcterms:created>
  <dcterms:modified xsi:type="dcterms:W3CDTF">2024-01-16T15:50:33Z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0CA123C88CA24C10943257B047EBADD2_13</vt:lpwstr>
  </property>
  <property fmtid="{D5CDD505-2E9C-101B-9397-08002B2CF9AE}" pid="3" name="KSOProductBuildVer">
    <vt:lpwstr>1033-12.2.0.13359</vt:lpwstr>
  </property>
</Properties>
</file>

<file path=docProps/thumbnail.jpeg>
</file>